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8" r:id="rId2"/>
    <p:sldId id="296" r:id="rId3"/>
    <p:sldId id="289" r:id="rId4"/>
    <p:sldId id="283" r:id="rId5"/>
    <p:sldId id="284" r:id="rId6"/>
    <p:sldId id="285" r:id="rId7"/>
    <p:sldId id="286" r:id="rId8"/>
    <p:sldId id="287" r:id="rId9"/>
    <p:sldId id="291" r:id="rId10"/>
    <p:sldId id="256" r:id="rId11"/>
    <p:sldId id="257" r:id="rId12"/>
    <p:sldId id="258" r:id="rId13"/>
    <p:sldId id="259" r:id="rId14"/>
    <p:sldId id="260"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90" r:id="rId30"/>
    <p:sldId id="292" r:id="rId31"/>
    <p:sldId id="293" r:id="rId32"/>
    <p:sldId id="294" r:id="rId33"/>
    <p:sldId id="295" r:id="rId34"/>
    <p:sldId id="277" r:id="rId35"/>
    <p:sldId id="278" r:id="rId36"/>
    <p:sldId id="279" r:id="rId37"/>
    <p:sldId id="280" r:id="rId38"/>
    <p:sldId id="281"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63BB9-5CCE-4C94-8B97-7EB87F5DEBDC}" type="datetimeFigureOut">
              <a:rPr lang="en-US" smtClean="0"/>
              <a:pPr/>
              <a:t>5/5/2010</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14E60-6D91-4592-9605-F9DBD93FAC21}"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3</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3614E60-6D91-4592-9605-F9DBD93FAC21}" type="slidenum">
              <a:rPr lang="fr-FR" smtClean="0"/>
              <a:pPr/>
              <a:t>18</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19</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20</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21</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22</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23</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24</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25</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26</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27</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10</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28</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29</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34</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smtClean="0"/>
              <a:t>Hind et Freddy</a:t>
            </a:r>
            <a:r>
              <a:rPr lang="fr-FR" baseline="0" noProof="0" dirty="0" smtClean="0"/>
              <a:t> viennent de présenter les différents pays fiscalement non coopératif, les avantages qu’ils apportent mais également les différentes lois qui apparaissent à leur encontre. </a:t>
            </a:r>
          </a:p>
          <a:p>
            <a:r>
              <a:rPr lang="fr-FR" baseline="0" noProof="0" dirty="0" smtClean="0"/>
              <a:t>Les pays listés gris ou noirs sur les listes de l’OCDE encourent un embargo économique, que l’on peut définir comme l’arrêt de transactions économiques avec les pays membres de l’OCDE: cette menace peut donc être particulièrement lourde de conséquence pour l’économie des paradis fiscaux. Au niveau des lois nationales comme la France, on a vu avec Freddy que le principal risque est également la coupure des relations économiques entre les pays.</a:t>
            </a:r>
          </a:p>
          <a:p>
            <a:r>
              <a:rPr lang="fr-FR" baseline="0" noProof="0" dirty="0" smtClean="0"/>
              <a:t>Ils nous semblaient donc intéressant de rechercher et commenter la réaction de ces pays face à cette nouvelle donne.</a:t>
            </a:r>
            <a:endParaRPr lang="fr-FR" noProof="0" dirty="0"/>
          </a:p>
        </p:txBody>
      </p:sp>
      <p:sp>
        <p:nvSpPr>
          <p:cNvPr id="4" name="Slide Number Placeholder 3"/>
          <p:cNvSpPr>
            <a:spLocks noGrp="1"/>
          </p:cNvSpPr>
          <p:nvPr>
            <p:ph type="sldNum" sz="quarter" idx="10"/>
          </p:nvPr>
        </p:nvSpPr>
        <p:spPr/>
        <p:txBody>
          <a:bodyPr/>
          <a:lstStyle/>
          <a:p>
            <a:fld id="{47C2EF9D-BD85-4449-B4CF-41182D83D6BA}" type="slidenum">
              <a:rPr lang="en-US" smtClean="0"/>
              <a:pPr/>
              <a:t>35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On peut tout d’abord commencer</a:t>
            </a:r>
            <a:r>
              <a:rPr lang="fr-FR" baseline="0" dirty="0" smtClean="0"/>
              <a:t> par regarder la réaction des 4 pays listés sur la liste noire de l’OCDE (Costa Rica – Malaisie – Philippines – Uruguay), et notamment de l’Uruguay.</a:t>
            </a:r>
          </a:p>
          <a:p>
            <a:r>
              <a:rPr lang="fr-FR" baseline="0" dirty="0" smtClean="0"/>
              <a:t>Dès la sortie de la liste noire de l’OCDE le jeudi 2 avril 2009 lors du somment du G20 à Londres, l’Uruguay a voulu réagir. Tout d’abord à l’aide du président de la banque centrale de l’Uruguay, Mario </a:t>
            </a:r>
            <a:r>
              <a:rPr lang="fr-FR" baseline="0" dirty="0" err="1" smtClean="0"/>
              <a:t>Bergera</a:t>
            </a:r>
            <a:r>
              <a:rPr lang="fr-FR" baseline="0" dirty="0" smtClean="0"/>
              <a:t>, qui a démenti que son pays soit un paradis fiscal, en mettant en avant les réforme fiscale entamée en 2007 par le président </a:t>
            </a:r>
            <a:r>
              <a:rPr lang="fr-FR" baseline="0" dirty="0" err="1" smtClean="0"/>
              <a:t>TabaréVazquez</a:t>
            </a:r>
            <a:r>
              <a:rPr lang="fr-FR" baseline="0" dirty="0" smtClean="0"/>
              <a:t> et qu’il existe un impôts pour les étrangers. Le même jour, le secrétaire général de l’OCDE reçoit une lettre du ministre uruguayen des Finances informant que Montevideo adopte officiellement les normes de l’OCDE sur la transparence et l’échange d’informations (2 des 4 critères présentés précédemment par </a:t>
            </a:r>
            <a:r>
              <a:rPr lang="fr-FR" baseline="0" dirty="0" err="1" smtClean="0"/>
              <a:t>freddy</a:t>
            </a:r>
            <a:r>
              <a:rPr lang="fr-FR" baseline="0" dirty="0" smtClean="0"/>
              <a:t>). L’OCDE décide donc de retirer de la liste noire l’Uruguay.     </a:t>
            </a:r>
            <a:endParaRPr lang="fr-FR" dirty="0"/>
          </a:p>
        </p:txBody>
      </p:sp>
      <p:sp>
        <p:nvSpPr>
          <p:cNvPr id="4" name="Slide Number Placeholder 3"/>
          <p:cNvSpPr>
            <a:spLocks noGrp="1"/>
          </p:cNvSpPr>
          <p:nvPr>
            <p:ph type="sldNum" sz="quarter" idx="10"/>
          </p:nvPr>
        </p:nvSpPr>
        <p:spPr/>
        <p:txBody>
          <a:bodyPr/>
          <a:lstStyle/>
          <a:p>
            <a:fld id="{47C2EF9D-BD85-4449-B4CF-41182D83D6BA}"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Outre l’exemple de l’Uruguay,</a:t>
            </a:r>
            <a:r>
              <a:rPr lang="fr-FR" baseline="0" dirty="0" smtClean="0"/>
              <a:t> on peut noter que les listes grise et noire de l’OCDE ont incité plusieurs paradis fiscaux à modifier leur politique. Ainsi, en mars 2010, 360 nouveaux accords d’échanges de renseignements fiscaux ont été adoptés au cours de ces derniers mois sous la pression du G20. De plus, en 2009, la liste noire a été vidée au fur et à mesure que les paradis fiscaux donnaient des signes d’ouvertures</a:t>
            </a:r>
          </a:p>
          <a:p>
            <a:r>
              <a:rPr lang="fr-FR" baseline="0" dirty="0" smtClean="0"/>
              <a:t>Cependant, il faut prendre du recul par rapport à ces chiffres. Tout d’abord car les pays qui ont proposé de nouveaux accords ont une démarche intéressée: il souhaite récupérer des recettes fiscales pour résorber leurs déficits publics.</a:t>
            </a:r>
          </a:p>
          <a:p>
            <a:r>
              <a:rPr lang="fr-FR" baseline="0" dirty="0" smtClean="0"/>
              <a:t>Ensuite, en regardant les différents accords signés, on remarque que  la principauté de Monaco par exemple s’est engagée à coopérer avec entre autres (12 états), Andorre, le Liechtenstein ou Saint Marin, tous dans la liste grise de l’OCDE</a:t>
            </a:r>
          </a:p>
          <a:p>
            <a:r>
              <a:rPr lang="fr-FR" baseline="0" dirty="0" smtClean="0"/>
              <a:t>Aucun blocus ou mise ou ban n’a été nécessaire pour l’instant (attention, la situation peut changer comme Monaco qui s’est trouvé clairement dans le collimateur des experts pour le peu d’effort fourni, puis est sorti de la liste grise)   </a:t>
            </a:r>
            <a:endParaRPr lang="fr-FR" dirty="0" smtClean="0"/>
          </a:p>
        </p:txBody>
      </p:sp>
      <p:sp>
        <p:nvSpPr>
          <p:cNvPr id="4" name="Slide Number Placeholder 3"/>
          <p:cNvSpPr>
            <a:spLocks noGrp="1"/>
          </p:cNvSpPr>
          <p:nvPr>
            <p:ph type="sldNum" sz="quarter" idx="10"/>
          </p:nvPr>
        </p:nvSpPr>
        <p:spPr/>
        <p:txBody>
          <a:bodyPr/>
          <a:lstStyle/>
          <a:p>
            <a:fld id="{47C2EF9D-BD85-4449-B4CF-41182D83D6BA}"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Nous venons de voir des réactions</a:t>
            </a:r>
            <a:r>
              <a:rPr lang="fr-FR" baseline="0" dirty="0" smtClean="0"/>
              <a:t> positives de la part des pays qualifié de non coopératif fiscalement. Cependant, ce n’est pas la réaction adopté par tous les pays, et on peut notamment cité la Suisse qui est un exemple intéressant.</a:t>
            </a:r>
          </a:p>
          <a:p>
            <a:r>
              <a:rPr lang="fr-FR" dirty="0" smtClean="0"/>
              <a:t>En effet, suite à sa</a:t>
            </a:r>
            <a:r>
              <a:rPr lang="fr-FR" baseline="0" dirty="0" smtClean="0"/>
              <a:t> convocation sur la liste grise, la confédération Suisse a entamé un bras de fer 10 jours après la publication de la liste de l’OCDE estimant leur nomination non justifié. La confédération a alors bloqué 136000 euros destinée à l’organisation. Elle a également menacé de freiner le processus de coopération avec la Chine, l’Inde et d’autres pays émergents. Puis des rumeurs ont couru que le pays pourrait tarder à régler sa cotisation annuelle à l’OCDE pour un montant de 6,5 millions d’euros) ou d’empêcher en 2011 la réélection du secrétaire général Angel </a:t>
            </a:r>
            <a:r>
              <a:rPr lang="fr-FR" baseline="0" dirty="0" err="1" smtClean="0"/>
              <a:t>Gurria</a:t>
            </a:r>
            <a:r>
              <a:rPr lang="fr-FR" baseline="0" dirty="0" smtClean="0"/>
              <a:t>.</a:t>
            </a:r>
          </a:p>
          <a:p>
            <a:r>
              <a:rPr lang="fr-FR" baseline="0" dirty="0" smtClean="0"/>
              <a:t>Suite à ses agissements ou non, la Suisse n’est plus inscrite sur la liste grise officiellement en septembre 2009. L’OCDE a souligné les efforts de la Suisse et a indiqué que le pays a signé le nombre d’accord suffisant pour intégré la liste blanche.   </a:t>
            </a:r>
            <a:endParaRPr lang="fr-FR" dirty="0"/>
          </a:p>
        </p:txBody>
      </p:sp>
      <p:sp>
        <p:nvSpPr>
          <p:cNvPr id="4" name="Slide Number Placeholder 3"/>
          <p:cNvSpPr>
            <a:spLocks noGrp="1"/>
          </p:cNvSpPr>
          <p:nvPr>
            <p:ph type="sldNum" sz="quarter" idx="10"/>
          </p:nvPr>
        </p:nvSpPr>
        <p:spPr/>
        <p:txBody>
          <a:bodyPr/>
          <a:lstStyle/>
          <a:p>
            <a:fld id="{47C2EF9D-BD85-4449-B4CF-41182D83D6BA}"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Pour</a:t>
            </a:r>
            <a:r>
              <a:rPr lang="fr-FR" baseline="0" dirty="0" smtClean="0"/>
              <a:t> cette conclusion, nous avons décidé de montrer cette dernière illustration qui représente bien l’état actuelle des différents dirigeants du G20 sur le pays fiscalement non coopératif. Comme le suggère l’illustration, on remarque que les pays pays les plus développe condamne les paradis fiscaux, et on pourrait presque croire que l’on assiste à une véritable chasse aux sorcières: tous les mois sur les différents journaux, ils y a des sorties ou des décisions prises pour limiter l’influence des paradis fiscaux. Cette pression de la part du G20a impliqué une réaction positive de certains pays, comme j’ai pu le montré précédemment avec l’Uruguay.</a:t>
            </a:r>
          </a:p>
          <a:p>
            <a:r>
              <a:rPr lang="fr-FR" baseline="0" dirty="0" smtClean="0"/>
              <a:t>Cependant, on est en droit de se poser la question suivante: est ce vraiment la fin des paradis fiscaux? Tout d’abord comme la souligné Freddy, on a vu que les listes noire et grise de l’OCDE sont largement critiquables, avec l’absence de Jersey, Hong Kong. On peut donc penser que tant que les pays du G20 n’accepte pas l’idée d’avoir des départements ou des régions fiscalement non coopératives, il existera toujours des paradis fiscaux, permettant les évasions fiscales que nous a présente </a:t>
            </a:r>
            <a:r>
              <a:rPr lang="fr-FR" baseline="0" dirty="0" err="1" smtClean="0"/>
              <a:t>Hind</a:t>
            </a:r>
            <a:r>
              <a:rPr lang="fr-FR" baseline="0" dirty="0" smtClean="0"/>
              <a:t>. Enfin, je terminerai en parlant de la crédibilité de l’OCDE, qui, on a vu, peut être soumis a de nombreuses pressions comme c’était le cas avec la Suisse, d’où la petite caricature.   </a:t>
            </a:r>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39</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11</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12</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13</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3614E60-6D91-4592-9605-F9DBD93FAC21}" type="slidenum">
              <a:rPr lang="fr-FR" smtClean="0"/>
              <a:pPr/>
              <a:t>14</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3614E60-6D91-4592-9605-F9DBD93FAC21}" type="slidenum">
              <a:rPr lang="fr-FR" smtClean="0"/>
              <a:pPr/>
              <a:t>15</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3614E60-6D91-4592-9605-F9DBD93FAC21}" type="slidenum">
              <a:rPr lang="fr-FR" smtClean="0"/>
              <a:pPr/>
              <a:t>16</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53614E60-6D91-4592-9605-F9DBD93FAC21}" type="slidenum">
              <a:rPr lang="fr-FR" smtClean="0"/>
              <a:pPr/>
              <a:t>17</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20" name="Footer Placeholder 19"/>
          <p:cNvSpPr>
            <a:spLocks noGrp="1"/>
          </p:cNvSpPr>
          <p:nvPr>
            <p:ph type="ftr" sz="quarter" idx="11"/>
          </p:nvPr>
        </p:nvSpPr>
        <p:spPr/>
        <p:txBody>
          <a:bodyPr/>
          <a:lstStyle/>
          <a:p>
            <a:endParaRPr lang="fr-FR" dirty="0"/>
          </a:p>
        </p:txBody>
      </p:sp>
      <p:sp>
        <p:nvSpPr>
          <p:cNvPr id="10" name="Slide Number Placeholder 9"/>
          <p:cNvSpPr>
            <a:spLocks noGrp="1"/>
          </p:cNvSpPr>
          <p:nvPr>
            <p:ph type="sldNum" sz="quarter" idx="12"/>
          </p:nvPr>
        </p:nvSpPr>
        <p:spPr/>
        <p:txBody>
          <a:bodyPr/>
          <a:lstStyle/>
          <a:p>
            <a:fld id="{059D8193-1617-4E53-8084-9FF685A1BB2D}" type="slidenum">
              <a:rPr lang="fr-FR" smtClean="0"/>
              <a:pPr/>
              <a:t>‹N°›</a:t>
            </a:fld>
            <a:endParaRPr lang="fr-FR"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059D8193-1617-4E53-8084-9FF685A1BB2D}" type="slidenum">
              <a:rPr lang="fr-FR" smtClean="0"/>
              <a:pPr/>
              <a:t>‹N°›</a:t>
            </a:fld>
            <a:endParaRPr lang="fr-FR"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059D8193-1617-4E53-8084-9FF685A1BB2D}" type="slidenum">
              <a:rPr lang="fr-FR" smtClean="0"/>
              <a:pPr/>
              <a:t>‹N°›</a:t>
            </a:fld>
            <a:endParaRPr lang="fr-FR"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059D8193-1617-4E53-8084-9FF685A1BB2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987318-A102-4462-88EB-E868748F4C7E}" type="datetimeFigureOut">
              <a:rPr lang="en-US" smtClean="0"/>
              <a:pPr/>
              <a:t>5/5/2010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059D8193-1617-4E53-8084-9FF685A1BB2D}" type="slidenum">
              <a:rPr lang="fr-FR" smtClean="0"/>
              <a:pPr/>
              <a:t>‹N°›</a:t>
            </a:fld>
            <a:endParaRPr lang="fr-FR"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49987318-A102-4462-88EB-E868748F4C7E}" type="datetimeFigureOut">
              <a:rPr lang="en-US" smtClean="0"/>
              <a:pPr/>
              <a:t>5/5/2010</a:t>
            </a:fld>
            <a:endParaRPr lang="fr-FR"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fr-FR"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59D8193-1617-4E53-8084-9FF685A1BB2D}" type="slidenum">
              <a:rPr lang="fr-FR" smtClean="0"/>
              <a:pPr/>
              <a:t>‹N°›</a:t>
            </a:fld>
            <a:endParaRPr lang="fr-FR"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r.wikipedia.org/wiki/Fichier:KlausZumwinkel2007-2.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viation-safety.net/photos/accide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728" y="428604"/>
            <a:ext cx="7406640" cy="903412"/>
          </a:xfrm>
        </p:spPr>
        <p:txBody>
          <a:bodyPr/>
          <a:lstStyle/>
          <a:p>
            <a:r>
              <a:rPr lang="fr-FR" dirty="0" smtClean="0"/>
              <a:t>Les Paradis Fiscaux</a:t>
            </a:r>
            <a:endParaRPr lang="fr-FR" dirty="0"/>
          </a:p>
        </p:txBody>
      </p:sp>
      <p:pic>
        <p:nvPicPr>
          <p:cNvPr id="8194" name="Picture 2" descr="http://1.bp.blogspot.com/_VTPJxr3UPl8/SQG97ysW0XI/AAAAAAAAAbM/JN9whWiSj68/s400/Sans+titre.JPG"/>
          <p:cNvPicPr>
            <a:picLocks noChangeAspect="1" noChangeArrowheads="1"/>
          </p:cNvPicPr>
          <p:nvPr/>
        </p:nvPicPr>
        <p:blipFill>
          <a:blip r:embed="rId2"/>
          <a:srcRect/>
          <a:stretch>
            <a:fillRect/>
          </a:stretch>
        </p:blipFill>
        <p:spPr bwMode="auto">
          <a:xfrm>
            <a:off x="3071802" y="1928802"/>
            <a:ext cx="3810000" cy="3048001"/>
          </a:xfrm>
          <a:prstGeom prst="rect">
            <a:avLst/>
          </a:prstGeom>
          <a:noFill/>
        </p:spPr>
      </p:pic>
      <p:graphicFrame>
        <p:nvGraphicFramePr>
          <p:cNvPr id="5" name="Tableau 4"/>
          <p:cNvGraphicFramePr>
            <a:graphicFrameLocks noGrp="1"/>
          </p:cNvGraphicFramePr>
          <p:nvPr/>
        </p:nvGraphicFramePr>
        <p:xfrm>
          <a:off x="1571604" y="5572140"/>
          <a:ext cx="7072362" cy="914400"/>
        </p:xfrm>
        <a:graphic>
          <a:graphicData uri="http://schemas.openxmlformats.org/drawingml/2006/table">
            <a:tbl>
              <a:tblPr firstRow="1" bandRow="1">
                <a:tableStyleId>{5C22544A-7EE6-4342-B048-85BDC9FD1C3A}</a:tableStyleId>
              </a:tblPr>
              <a:tblGrid>
                <a:gridCol w="3536181"/>
                <a:gridCol w="3536181"/>
              </a:tblGrid>
              <a:tr h="370840">
                <a:tc>
                  <a:txBody>
                    <a:bodyPr/>
                    <a:lstStyle/>
                    <a:p>
                      <a:r>
                        <a:rPr lang="fr-FR" b="0" dirty="0" smtClean="0">
                          <a:solidFill>
                            <a:schemeClr val="tx1"/>
                          </a:solidFill>
                        </a:rPr>
                        <a:t>El</a:t>
                      </a:r>
                      <a:r>
                        <a:rPr lang="fr-FR" b="0" baseline="0" dirty="0" smtClean="0">
                          <a:solidFill>
                            <a:schemeClr val="tx1"/>
                          </a:solidFill>
                        </a:rPr>
                        <a:t> Oumni Hind</a:t>
                      </a:r>
                    </a:p>
                    <a:p>
                      <a:r>
                        <a:rPr lang="fr-FR" b="0" baseline="0" dirty="0" smtClean="0">
                          <a:solidFill>
                            <a:schemeClr val="tx1"/>
                          </a:solidFill>
                        </a:rPr>
                        <a:t>Gbaguidi Freddy</a:t>
                      </a:r>
                    </a:p>
                    <a:p>
                      <a:r>
                        <a:rPr lang="fr-FR" b="0" baseline="0" dirty="0" smtClean="0">
                          <a:solidFill>
                            <a:schemeClr val="tx1"/>
                          </a:solidFill>
                        </a:rPr>
                        <a:t>Renaud Nicolas</a:t>
                      </a:r>
                      <a:endParaRPr lang="fr-FR" b="0" dirty="0">
                        <a:solidFill>
                          <a:schemeClr val="tx1"/>
                        </a:solidFill>
                      </a:endParaRPr>
                    </a:p>
                  </a:txBody>
                  <a:tcPr>
                    <a:solidFill>
                      <a:schemeClr val="bg1"/>
                    </a:solidFill>
                  </a:tcPr>
                </a:tc>
                <a:tc>
                  <a:txBody>
                    <a:bodyPr/>
                    <a:lstStyle/>
                    <a:p>
                      <a:pPr algn="r"/>
                      <a:r>
                        <a:rPr lang="fr-FR" b="0" dirty="0" smtClean="0">
                          <a:solidFill>
                            <a:schemeClr val="tx1"/>
                          </a:solidFill>
                        </a:rPr>
                        <a:t>Gestion</a:t>
                      </a:r>
                      <a:r>
                        <a:rPr lang="fr-FR" b="0" baseline="0" dirty="0" smtClean="0">
                          <a:solidFill>
                            <a:schemeClr val="tx1"/>
                          </a:solidFill>
                        </a:rPr>
                        <a:t> de Patrimoine</a:t>
                      </a:r>
                    </a:p>
                    <a:p>
                      <a:pPr algn="r"/>
                      <a:r>
                        <a:rPr lang="fr-FR" b="0" baseline="0" dirty="0" smtClean="0">
                          <a:solidFill>
                            <a:schemeClr val="tx1"/>
                          </a:solidFill>
                        </a:rPr>
                        <a:t>9 avril 2010</a:t>
                      </a:r>
                      <a:endParaRPr lang="fr-FR" b="0" dirty="0">
                        <a:solidFill>
                          <a:schemeClr val="tx1"/>
                        </a:solidFill>
                      </a:endParaRPr>
                    </a:p>
                  </a:txBody>
                  <a:tcPr>
                    <a:solidFill>
                      <a:schemeClr val="bg1"/>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smtClean="0"/>
              <a:t>Partie II</a:t>
            </a:r>
            <a:br>
              <a:rPr lang="fr-FR" dirty="0" smtClean="0"/>
            </a:br>
            <a:r>
              <a:rPr lang="fr-FR" dirty="0" smtClean="0"/>
              <a:t>L’</a:t>
            </a:r>
            <a:r>
              <a:rPr lang="fr-FR" dirty="0" smtClean="0">
                <a:latin typeface="Times New Roman"/>
                <a:cs typeface="Times New Roman"/>
              </a:rPr>
              <a:t>é</a:t>
            </a:r>
            <a:r>
              <a:rPr lang="fr-FR" dirty="0" smtClean="0"/>
              <a:t>vasion Fiscale</a:t>
            </a:r>
            <a:endParaRPr lang="fr-FR" dirty="0"/>
          </a:p>
        </p:txBody>
      </p:sp>
      <p:pic>
        <p:nvPicPr>
          <p:cNvPr id="1026" name="Picture 1" descr="http://www.larousse.fr/encyclopedie/data/images/1309810.jpg"/>
          <p:cNvPicPr>
            <a:picLocks noChangeAspect="1" noChangeArrowheads="1"/>
          </p:cNvPicPr>
          <p:nvPr/>
        </p:nvPicPr>
        <p:blipFill>
          <a:blip r:embed="rId3" cstate="print"/>
          <a:srcRect/>
          <a:stretch>
            <a:fillRect/>
          </a:stretch>
        </p:blipFill>
        <p:spPr bwMode="auto">
          <a:xfrm>
            <a:off x="3214678" y="2928934"/>
            <a:ext cx="3543300" cy="31718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7498080" cy="1143000"/>
          </a:xfrm>
        </p:spPr>
        <p:txBody>
          <a:bodyPr/>
          <a:lstStyle/>
          <a:p>
            <a:r>
              <a:rPr lang="fr-FR" dirty="0" smtClean="0"/>
              <a:t>L’</a:t>
            </a:r>
            <a:r>
              <a:rPr lang="fr-FR" dirty="0" smtClean="0">
                <a:latin typeface="Times New Roman"/>
                <a:cs typeface="Times New Roman"/>
              </a:rPr>
              <a:t>é</a:t>
            </a:r>
            <a:r>
              <a:rPr lang="fr-FR" dirty="0" smtClean="0"/>
              <a:t>vasion Fiscale</a:t>
            </a:r>
            <a:endParaRPr lang="fr-FR" dirty="0"/>
          </a:p>
        </p:txBody>
      </p:sp>
      <p:sp>
        <p:nvSpPr>
          <p:cNvPr id="3" name="Content Placeholder 2"/>
          <p:cNvSpPr>
            <a:spLocks noGrp="1"/>
          </p:cNvSpPr>
          <p:nvPr>
            <p:ph idx="1"/>
          </p:nvPr>
        </p:nvSpPr>
        <p:spPr/>
        <p:txBody>
          <a:bodyPr/>
          <a:lstStyle/>
          <a:p>
            <a:r>
              <a:rPr lang="fr-FR" sz="2400" dirty="0" smtClean="0"/>
              <a:t>Définition</a:t>
            </a:r>
          </a:p>
          <a:p>
            <a:pPr>
              <a:buNone/>
            </a:pPr>
            <a:r>
              <a:rPr lang="fr-FR" sz="2400" dirty="0" smtClean="0"/>
              <a:t>Elle exprime l’</a:t>
            </a:r>
            <a:r>
              <a:rPr lang="fr-FR" sz="2400" dirty="0" smtClean="0">
                <a:latin typeface="Times New Roman"/>
                <a:cs typeface="Times New Roman"/>
              </a:rPr>
              <a:t>é</a:t>
            </a:r>
            <a:r>
              <a:rPr lang="fr-FR" sz="2400" dirty="0" smtClean="0"/>
              <a:t>vitement de l’ impôt en déplaçant tout</a:t>
            </a:r>
          </a:p>
          <a:p>
            <a:pPr>
              <a:buNone/>
            </a:pPr>
            <a:r>
              <a:rPr lang="fr-FR" sz="2400" dirty="0" smtClean="0"/>
              <a:t>ou une partie du patrimoine du patrimoine sans que </a:t>
            </a:r>
          </a:p>
          <a:p>
            <a:pPr>
              <a:buNone/>
            </a:pPr>
            <a:r>
              <a:rPr lang="fr-FR" sz="2400" dirty="0" smtClean="0"/>
              <a:t>le citoyen concerne ne s’expatrie lui–même. </a:t>
            </a:r>
          </a:p>
          <a:p>
            <a:pPr>
              <a:buNone/>
            </a:pPr>
            <a:r>
              <a:rPr lang="fr-FR" sz="2400" dirty="0" smtClean="0"/>
              <a:t>Elle peut être </a:t>
            </a:r>
          </a:p>
          <a:p>
            <a:pPr>
              <a:buFont typeface="Symbol"/>
              <a:buChar char="Þ"/>
            </a:pPr>
            <a:r>
              <a:rPr lang="fr-FR" sz="2400" dirty="0" smtClean="0"/>
              <a:t>Légal : évasion fiscale</a:t>
            </a:r>
          </a:p>
          <a:p>
            <a:pPr>
              <a:buFont typeface="Symbol"/>
              <a:buChar char="Þ"/>
            </a:pPr>
            <a:r>
              <a:rPr lang="fr-FR" sz="2400" dirty="0" smtClean="0"/>
              <a:t>Illicite : fraude fiscale</a:t>
            </a:r>
          </a:p>
          <a:p>
            <a:pPr>
              <a:buNone/>
            </a:pPr>
            <a:endParaRPr lang="fr-FR" sz="2400" dirty="0" smtClean="0"/>
          </a:p>
          <a:p>
            <a:pPr marL="0">
              <a:buNone/>
            </a:pPr>
            <a:r>
              <a:rPr lang="fr-FR" sz="2400" dirty="0" smtClean="0"/>
              <a:t>En France environ 25 Milliards d’ € échappent au Fisc chaque année.</a:t>
            </a:r>
          </a:p>
          <a:p>
            <a:pPr>
              <a:buNone/>
            </a:pPr>
            <a:endParaRPr lang="fr-F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7498080" cy="1143000"/>
          </a:xfrm>
        </p:spPr>
        <p:txBody>
          <a:bodyPr/>
          <a:lstStyle/>
          <a:p>
            <a:r>
              <a:rPr lang="fr-FR" dirty="0" smtClean="0"/>
              <a:t>L’</a:t>
            </a:r>
            <a:r>
              <a:rPr lang="fr-FR" dirty="0" smtClean="0">
                <a:latin typeface="Times New Roman"/>
                <a:cs typeface="Times New Roman"/>
              </a:rPr>
              <a:t>é</a:t>
            </a:r>
            <a:r>
              <a:rPr lang="fr-FR" dirty="0" smtClean="0"/>
              <a:t>vasion Fiscale</a:t>
            </a:r>
            <a:endParaRPr lang="fr-FR" dirty="0"/>
          </a:p>
        </p:txBody>
      </p:sp>
      <p:sp>
        <p:nvSpPr>
          <p:cNvPr id="3" name="Content Placeholder 2"/>
          <p:cNvSpPr>
            <a:spLocks noGrp="1"/>
          </p:cNvSpPr>
          <p:nvPr>
            <p:ph idx="1"/>
          </p:nvPr>
        </p:nvSpPr>
        <p:spPr/>
        <p:txBody>
          <a:bodyPr/>
          <a:lstStyle/>
          <a:p>
            <a:pPr>
              <a:buNone/>
            </a:pPr>
            <a:r>
              <a:rPr lang="fr-FR" sz="2800" dirty="0" smtClean="0">
                <a:solidFill>
                  <a:schemeClr val="accent1">
                    <a:lumMod val="60000"/>
                    <a:lumOff val="40000"/>
                  </a:schemeClr>
                </a:solidFill>
                <a:latin typeface="Calibri" pitchFamily="34" charset="0"/>
              </a:rPr>
              <a:t>L’</a:t>
            </a:r>
            <a:r>
              <a:rPr lang="fr-FR" sz="2800" dirty="0" smtClean="0">
                <a:solidFill>
                  <a:schemeClr val="accent1">
                    <a:lumMod val="60000"/>
                    <a:lumOff val="40000"/>
                  </a:schemeClr>
                </a:solidFill>
                <a:latin typeface="Calibri" pitchFamily="34" charset="0"/>
                <a:cs typeface="Times New Roman"/>
              </a:rPr>
              <a:t>é</a:t>
            </a:r>
            <a:r>
              <a:rPr lang="fr-FR" sz="2800" dirty="0" smtClean="0">
                <a:solidFill>
                  <a:schemeClr val="accent1">
                    <a:lumMod val="60000"/>
                    <a:lumOff val="40000"/>
                  </a:schemeClr>
                </a:solidFill>
                <a:latin typeface="Calibri" pitchFamily="34" charset="0"/>
              </a:rPr>
              <a:t>vasion légale</a:t>
            </a:r>
          </a:p>
          <a:p>
            <a:pPr>
              <a:buNone/>
            </a:pPr>
            <a:r>
              <a:rPr lang="fr-FR" sz="2400" dirty="0" smtClean="0">
                <a:latin typeface="Calibri" pitchFamily="34" charset="0"/>
              </a:rPr>
              <a:t>Elle est acceptable car elle joue sur le vide normatif, </a:t>
            </a:r>
          </a:p>
          <a:p>
            <a:pPr>
              <a:buNone/>
            </a:pPr>
            <a:r>
              <a:rPr lang="fr-FR" sz="2400" dirty="0" smtClean="0">
                <a:latin typeface="Calibri" pitchFamily="34" charset="0"/>
              </a:rPr>
              <a:t>une faille réglementaire, ou une disposition incitative </a:t>
            </a:r>
          </a:p>
          <a:p>
            <a:pPr>
              <a:buNone/>
            </a:pPr>
            <a:r>
              <a:rPr lang="fr-FR" sz="2400" dirty="0" smtClean="0">
                <a:latin typeface="Calibri" pitchFamily="34" charset="0"/>
              </a:rPr>
              <a:t>de l’</a:t>
            </a:r>
            <a:r>
              <a:rPr lang="fr-FR" sz="2400" dirty="0" smtClean="0">
                <a:latin typeface="Calibri" pitchFamily="34" charset="0"/>
                <a:cs typeface="Times New Roman"/>
              </a:rPr>
              <a:t>é</a:t>
            </a:r>
            <a:r>
              <a:rPr lang="fr-FR" sz="2400" dirty="0" smtClean="0">
                <a:latin typeface="Calibri" pitchFamily="34" charset="0"/>
              </a:rPr>
              <a:t>tat.</a:t>
            </a:r>
          </a:p>
          <a:p>
            <a:pPr>
              <a:buNone/>
            </a:pPr>
            <a:r>
              <a:rPr lang="fr-FR" sz="2400" dirty="0" smtClean="0">
                <a:latin typeface="Calibri" pitchFamily="34" charset="0"/>
              </a:rPr>
              <a:t>Exemple :</a:t>
            </a:r>
          </a:p>
          <a:p>
            <a:pPr>
              <a:buFont typeface="Wingdings" pitchFamily="2" charset="2"/>
              <a:buChar char="q"/>
            </a:pPr>
            <a:r>
              <a:rPr lang="fr-FR" sz="2400" dirty="0" smtClean="0">
                <a:latin typeface="Calibri" pitchFamily="34" charset="0"/>
              </a:rPr>
              <a:t>Les consultants a l’</a:t>
            </a:r>
            <a:r>
              <a:rPr lang="fr-FR" sz="2400" dirty="0" smtClean="0">
                <a:latin typeface="Calibri" pitchFamily="34" charset="0"/>
                <a:cs typeface="Times New Roman"/>
              </a:rPr>
              <a:t> é</a:t>
            </a:r>
            <a:r>
              <a:rPr lang="fr-FR" sz="2400" dirty="0" smtClean="0">
                <a:latin typeface="Calibri" pitchFamily="34" charset="0"/>
              </a:rPr>
              <a:t>tranger ou les expatries peuvent se faire payer dans un pays a fiscalité plus avantageuse  (Suisse)</a:t>
            </a:r>
          </a:p>
          <a:p>
            <a:pPr>
              <a:buFont typeface="Wingdings" pitchFamily="2" charset="2"/>
              <a:buChar char="q"/>
            </a:pPr>
            <a:r>
              <a:rPr lang="fr-FR" sz="2400" dirty="0" smtClean="0">
                <a:latin typeface="Calibri" pitchFamily="34" charset="0"/>
              </a:rPr>
              <a:t>L’exploitation des niches fiscales permettant la minimisation de l’impôt : investissement dans les DOM TOM</a:t>
            </a:r>
          </a:p>
          <a:p>
            <a:pPr>
              <a:buNone/>
            </a:pPr>
            <a:endParaRPr lang="fr-FR" sz="2800" dirty="0" smtClean="0"/>
          </a:p>
          <a:p>
            <a:pPr>
              <a:buNone/>
            </a:pPr>
            <a:endParaRPr lang="fr-FR" sz="2800" dirty="0" smtClean="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498080" cy="500042"/>
          </a:xfrm>
        </p:spPr>
        <p:txBody>
          <a:bodyPr>
            <a:normAutofit fontScale="90000"/>
          </a:bodyPr>
          <a:lstStyle/>
          <a:p>
            <a:r>
              <a:rPr lang="fr-FR" dirty="0" smtClean="0"/>
              <a:t>L’</a:t>
            </a:r>
            <a:r>
              <a:rPr lang="fr-FR" dirty="0" smtClean="0">
                <a:latin typeface="Times New Roman"/>
                <a:cs typeface="Times New Roman"/>
              </a:rPr>
              <a:t>é</a:t>
            </a:r>
            <a:r>
              <a:rPr lang="fr-FR" dirty="0" smtClean="0"/>
              <a:t>vasion Fiscale </a:t>
            </a:r>
            <a:r>
              <a:rPr lang="fr-FR" sz="2200" dirty="0" smtClean="0">
                <a:solidFill>
                  <a:schemeClr val="accent1">
                    <a:lumMod val="60000"/>
                    <a:lumOff val="40000"/>
                  </a:schemeClr>
                </a:solidFill>
                <a:latin typeface="Calibri" pitchFamily="34" charset="0"/>
              </a:rPr>
              <a:t>La fraude fiscale</a:t>
            </a:r>
            <a:r>
              <a:rPr lang="fr-FR" sz="4400" dirty="0" smtClean="0">
                <a:solidFill>
                  <a:schemeClr val="accent1">
                    <a:lumMod val="60000"/>
                    <a:lumOff val="40000"/>
                  </a:schemeClr>
                </a:solidFill>
                <a:latin typeface="Calibri" pitchFamily="34" charset="0"/>
              </a:rPr>
              <a:t/>
            </a:r>
            <a:br>
              <a:rPr lang="fr-FR" sz="4400" dirty="0" smtClean="0">
                <a:solidFill>
                  <a:schemeClr val="accent1">
                    <a:lumMod val="60000"/>
                    <a:lumOff val="40000"/>
                  </a:schemeClr>
                </a:solidFill>
                <a:latin typeface="Calibri" pitchFamily="34" charset="0"/>
              </a:rPr>
            </a:br>
            <a:endParaRPr lang="fr-FR" dirty="0"/>
          </a:p>
        </p:txBody>
      </p:sp>
      <p:sp>
        <p:nvSpPr>
          <p:cNvPr id="3" name="Content Placeholder 2"/>
          <p:cNvSpPr>
            <a:spLocks noGrp="1"/>
          </p:cNvSpPr>
          <p:nvPr>
            <p:ph idx="1"/>
          </p:nvPr>
        </p:nvSpPr>
        <p:spPr>
          <a:xfrm>
            <a:off x="1428728" y="1071546"/>
            <a:ext cx="7498080" cy="3267084"/>
          </a:xfrm>
        </p:spPr>
        <p:txBody>
          <a:bodyPr>
            <a:normAutofit/>
          </a:bodyPr>
          <a:lstStyle/>
          <a:p>
            <a:pPr>
              <a:buNone/>
            </a:pPr>
            <a:r>
              <a:rPr lang="fr-FR" sz="2400" dirty="0" smtClean="0">
                <a:latin typeface="Calibri" pitchFamily="34" charset="0"/>
              </a:rPr>
              <a:t>= </a:t>
            </a:r>
            <a:r>
              <a:rPr lang="fr-FR" sz="2400" i="1" dirty="0" smtClean="0">
                <a:latin typeface="Calibri" pitchFamily="34" charset="0"/>
              </a:rPr>
              <a:t>le détournement illégal d’un système fiscal afin de ne</a:t>
            </a:r>
          </a:p>
          <a:p>
            <a:pPr>
              <a:buNone/>
            </a:pPr>
            <a:r>
              <a:rPr lang="fr-FR" sz="2400" i="1" dirty="0" smtClean="0">
                <a:latin typeface="Calibri" pitchFamily="34" charset="0"/>
              </a:rPr>
              <a:t>pas contribuer au charges publiques </a:t>
            </a:r>
          </a:p>
          <a:p>
            <a:pPr>
              <a:buFont typeface="Symbol"/>
              <a:buChar char="Þ"/>
            </a:pPr>
            <a:r>
              <a:rPr lang="fr-FR" sz="2400" dirty="0" smtClean="0">
                <a:latin typeface="Calibri" pitchFamily="34" charset="0"/>
              </a:rPr>
              <a:t>Emergence des société ad hoc (SPV, SPE):</a:t>
            </a:r>
          </a:p>
          <a:p>
            <a:pPr>
              <a:buNone/>
            </a:pPr>
            <a:r>
              <a:rPr lang="fr-FR" sz="2400" dirty="0" smtClean="0">
                <a:latin typeface="Calibri" pitchFamily="34" charset="0"/>
              </a:rPr>
              <a:t>Filiales des grandes entreprises , elles servent a changer </a:t>
            </a:r>
          </a:p>
          <a:p>
            <a:pPr>
              <a:buNone/>
            </a:pPr>
            <a:r>
              <a:rPr lang="fr-FR" sz="2400" dirty="0" smtClean="0">
                <a:latin typeface="Calibri" pitchFamily="34" charset="0"/>
              </a:rPr>
              <a:t>le lieu de résidence de l’individu, l’origine géographique</a:t>
            </a:r>
          </a:p>
          <a:p>
            <a:pPr>
              <a:buNone/>
            </a:pPr>
            <a:r>
              <a:rPr lang="fr-FR" sz="2400" dirty="0" smtClean="0">
                <a:latin typeface="Calibri" pitchFamily="34" charset="0"/>
              </a:rPr>
              <a:t>Des revenus pour créer un toile complexe de dissimulation</a:t>
            </a:r>
          </a:p>
          <a:p>
            <a:pPr>
              <a:buNone/>
            </a:pPr>
            <a:endParaRPr lang="fr-FR" sz="2400" i="1" dirty="0">
              <a:latin typeface="Calibri" pitchFamily="34" charset="0"/>
            </a:endParaRPr>
          </a:p>
        </p:txBody>
      </p:sp>
      <p:pic>
        <p:nvPicPr>
          <p:cNvPr id="4098" name="Picture 2" descr="http://www.illustrateur.be/blog/montagne.gif"/>
          <p:cNvPicPr>
            <a:picLocks noChangeAspect="1" noChangeArrowheads="1"/>
          </p:cNvPicPr>
          <p:nvPr/>
        </p:nvPicPr>
        <p:blipFill>
          <a:blip r:embed="rId3" cstate="print"/>
          <a:srcRect/>
          <a:stretch>
            <a:fillRect/>
          </a:stretch>
        </p:blipFill>
        <p:spPr bwMode="auto">
          <a:xfrm>
            <a:off x="3071802" y="4286256"/>
            <a:ext cx="3357586" cy="23950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855270" cy="857256"/>
          </a:xfrm>
        </p:spPr>
        <p:txBody>
          <a:bodyPr>
            <a:normAutofit fontScale="90000"/>
          </a:bodyPr>
          <a:lstStyle/>
          <a:p>
            <a:r>
              <a:rPr lang="fr-FR" dirty="0" smtClean="0"/>
              <a:t>L’</a:t>
            </a:r>
            <a:r>
              <a:rPr lang="fr-FR" dirty="0" smtClean="0">
                <a:latin typeface="Times New Roman"/>
                <a:cs typeface="Times New Roman"/>
              </a:rPr>
              <a:t>é</a:t>
            </a:r>
            <a:r>
              <a:rPr lang="fr-FR" dirty="0" smtClean="0"/>
              <a:t>vasion Fiscale </a:t>
            </a:r>
            <a:r>
              <a:rPr lang="fr-FR" sz="2200" dirty="0" smtClean="0">
                <a:solidFill>
                  <a:schemeClr val="accent1">
                    <a:lumMod val="60000"/>
                    <a:lumOff val="40000"/>
                  </a:schemeClr>
                </a:solidFill>
              </a:rPr>
              <a:t>Instruments de Fraude Fiscale</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3" name="Content Placeholder 2"/>
          <p:cNvSpPr>
            <a:spLocks noGrp="1"/>
          </p:cNvSpPr>
          <p:nvPr>
            <p:ph idx="1"/>
          </p:nvPr>
        </p:nvSpPr>
        <p:spPr>
          <a:xfrm>
            <a:off x="1142976" y="1071546"/>
            <a:ext cx="7783832" cy="5462606"/>
          </a:xfrm>
        </p:spPr>
        <p:txBody>
          <a:bodyPr/>
          <a:lstStyle/>
          <a:p>
            <a:pPr>
              <a:buNone/>
            </a:pPr>
            <a:r>
              <a:rPr lang="fr-FR" sz="2200" dirty="0" smtClean="0">
                <a:solidFill>
                  <a:srgbClr val="FF0000"/>
                </a:solidFill>
                <a:latin typeface="Calibri" pitchFamily="34" charset="0"/>
              </a:rPr>
              <a:t>IBC (International Business Corporation)</a:t>
            </a:r>
          </a:p>
          <a:p>
            <a:pPr>
              <a:buNone/>
            </a:pPr>
            <a:r>
              <a:rPr lang="fr-FR" sz="2200" dirty="0" smtClean="0">
                <a:latin typeface="Calibri" pitchFamily="34" charset="0"/>
              </a:rPr>
              <a:t>Entreprises permettant de lever des capitaux (y compris</a:t>
            </a:r>
          </a:p>
          <a:p>
            <a:pPr marL="0">
              <a:buNone/>
            </a:pPr>
            <a:r>
              <a:rPr lang="fr-FR" sz="2200" dirty="0" smtClean="0">
                <a:latin typeface="Calibri" pitchFamily="34" charset="0"/>
              </a:rPr>
              <a:t>émission d’obligation ou d’actions). </a:t>
            </a:r>
          </a:p>
          <a:p>
            <a:pPr marL="0">
              <a:buNone/>
            </a:pPr>
            <a:r>
              <a:rPr lang="fr-FR" sz="2200" dirty="0" smtClean="0">
                <a:latin typeface="Calibri" pitchFamily="34" charset="0"/>
              </a:rPr>
              <a:t>Pas d’imposition sur les profits</a:t>
            </a:r>
          </a:p>
          <a:p>
            <a:pPr marL="0">
              <a:buNone/>
            </a:pPr>
            <a:r>
              <a:rPr lang="fr-FR" sz="2200" dirty="0" smtClean="0">
                <a:latin typeface="Calibri" pitchFamily="34" charset="0"/>
              </a:rPr>
              <a:t>Pas d’obligation de fournir des données comptables régulières</a:t>
            </a:r>
          </a:p>
          <a:p>
            <a:pPr marL="0">
              <a:buNone/>
            </a:pPr>
            <a:r>
              <a:rPr lang="fr-FR" sz="2200" dirty="0" smtClean="0">
                <a:latin typeface="Calibri" pitchFamily="34" charset="0"/>
              </a:rPr>
              <a:t>But : - opérations légales de détention de droit de propriété </a:t>
            </a:r>
          </a:p>
          <a:p>
            <a:pPr marL="0">
              <a:buNone/>
            </a:pPr>
            <a:r>
              <a:rPr lang="fr-FR" sz="2200" dirty="0" smtClean="0">
                <a:latin typeface="Calibri" pitchFamily="34" charset="0"/>
              </a:rPr>
              <a:t>         - organisation de </a:t>
            </a:r>
            <a:r>
              <a:rPr lang="fr-FR" sz="2200" dirty="0" err="1" smtClean="0">
                <a:latin typeface="Calibri" pitchFamily="34" charset="0"/>
              </a:rPr>
              <a:t>Trading</a:t>
            </a:r>
            <a:r>
              <a:rPr lang="fr-FR" sz="2200" dirty="0" smtClean="0">
                <a:latin typeface="Calibri" pitchFamily="34" charset="0"/>
              </a:rPr>
              <a:t> sur les marches financiers</a:t>
            </a:r>
          </a:p>
          <a:p>
            <a:pPr marL="0">
              <a:buNone/>
            </a:pPr>
            <a:r>
              <a:rPr lang="fr-FR" sz="2200" dirty="0" smtClean="0">
                <a:latin typeface="Calibri" pitchFamily="34" charset="0"/>
              </a:rPr>
              <a:t>Nombre : 2 Millions et croissance de 15% par an</a:t>
            </a:r>
          </a:p>
          <a:p>
            <a:pPr>
              <a:buNone/>
            </a:pPr>
            <a:r>
              <a:rPr lang="fr-FR" sz="2200" dirty="0" smtClean="0">
                <a:solidFill>
                  <a:srgbClr val="FF0000"/>
                </a:solidFill>
                <a:latin typeface="Calibri" pitchFamily="34" charset="0"/>
              </a:rPr>
              <a:t>La Fondation</a:t>
            </a:r>
          </a:p>
          <a:p>
            <a:pPr marL="0">
              <a:buNone/>
            </a:pPr>
            <a:r>
              <a:rPr lang="fr-FR" sz="2200" dirty="0" smtClean="0">
                <a:latin typeface="Calibri" pitchFamily="34" charset="0"/>
              </a:rPr>
              <a:t>Pas de propriétaires ou d’actionnaires . Cree pour gérer des biens dont les revenus doivent servir a un objectif précis</a:t>
            </a:r>
          </a:p>
          <a:p>
            <a:pPr marL="0">
              <a:buNone/>
            </a:pPr>
            <a:endParaRPr lang="fr-FR" sz="22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a:t>
            </a:r>
            <a:r>
              <a:rPr lang="fr-FR" dirty="0" smtClean="0">
                <a:latin typeface="Times New Roman"/>
                <a:cs typeface="Times New Roman"/>
              </a:rPr>
              <a:t>é</a:t>
            </a:r>
            <a:r>
              <a:rPr lang="fr-FR" dirty="0" smtClean="0"/>
              <a:t>vasion Fiscale </a:t>
            </a:r>
            <a:r>
              <a:rPr lang="fr-FR" sz="2200" dirty="0" smtClean="0">
                <a:solidFill>
                  <a:schemeClr val="accent1">
                    <a:lumMod val="60000"/>
                    <a:lumOff val="40000"/>
                  </a:schemeClr>
                </a:solidFill>
              </a:rPr>
              <a:t>Instruments de Fraude Fiscale</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719274" cy="3857652"/>
          </a:xfrm>
        </p:spPr>
        <p:txBody>
          <a:bodyPr>
            <a:normAutofit/>
          </a:bodyPr>
          <a:lstStyle/>
          <a:p>
            <a:pPr>
              <a:buNone/>
            </a:pPr>
            <a:r>
              <a:rPr lang="fr-FR" sz="2200" dirty="0" smtClean="0">
                <a:solidFill>
                  <a:srgbClr val="FF0000"/>
                </a:solidFill>
                <a:latin typeface="Calibri" pitchFamily="34" charset="0"/>
              </a:rPr>
              <a:t>L’</a:t>
            </a:r>
            <a:r>
              <a:rPr lang="fr-FR" sz="2200" dirty="0" err="1" smtClean="0">
                <a:solidFill>
                  <a:srgbClr val="FF0000"/>
                </a:solidFill>
                <a:latin typeface="Calibri" pitchFamily="34" charset="0"/>
              </a:rPr>
              <a:t>Ansalt</a:t>
            </a:r>
            <a:endParaRPr lang="fr-FR" sz="2200" dirty="0" smtClean="0">
              <a:solidFill>
                <a:srgbClr val="FF0000"/>
              </a:solidFill>
              <a:latin typeface="Calibri" pitchFamily="34" charset="0"/>
            </a:endParaRPr>
          </a:p>
          <a:p>
            <a:pPr marL="0">
              <a:buFont typeface="Wingdings" pitchFamily="2" charset="2"/>
              <a:buChar char="q"/>
            </a:pPr>
            <a:r>
              <a:rPr lang="fr-FR" sz="2200" dirty="0" smtClean="0">
                <a:latin typeface="Calibri" pitchFamily="34" charset="0"/>
              </a:rPr>
              <a:t>Produit hybride entre la fondation et le Trust</a:t>
            </a:r>
          </a:p>
          <a:p>
            <a:pPr marL="0">
              <a:buFont typeface="Wingdings" pitchFamily="2" charset="2"/>
              <a:buChar char="q"/>
            </a:pPr>
            <a:r>
              <a:rPr lang="fr-FR" sz="2200" dirty="0" smtClean="0">
                <a:latin typeface="Calibri" pitchFamily="34" charset="0"/>
              </a:rPr>
              <a:t>Spécialité du Lichtenstein</a:t>
            </a:r>
          </a:p>
          <a:p>
            <a:pPr marL="0">
              <a:buFont typeface="Wingdings" pitchFamily="2" charset="2"/>
              <a:buChar char="q"/>
            </a:pPr>
            <a:r>
              <a:rPr lang="fr-FR" sz="2200" dirty="0" smtClean="0">
                <a:latin typeface="Calibri" pitchFamily="34" charset="0"/>
              </a:rPr>
              <a:t>Instrument privilégié des familles fortunées pour éviter les droits de succession</a:t>
            </a:r>
          </a:p>
          <a:p>
            <a:pPr marL="0">
              <a:buFont typeface="Wingdings" pitchFamily="2" charset="2"/>
              <a:buChar char="q"/>
            </a:pPr>
            <a:r>
              <a:rPr lang="fr-FR" sz="2200" dirty="0" smtClean="0">
                <a:latin typeface="Calibri" pitchFamily="34" charset="0"/>
              </a:rPr>
              <a:t>Estimation du nombre à 13 000</a:t>
            </a:r>
          </a:p>
          <a:p>
            <a:pPr marL="0">
              <a:buFont typeface="Wingdings" pitchFamily="2" charset="2"/>
              <a:buChar char="q"/>
            </a:pPr>
            <a:r>
              <a:rPr lang="fr-FR" sz="2200" dirty="0" smtClean="0">
                <a:latin typeface="Calibri" pitchFamily="34" charset="0"/>
              </a:rPr>
              <a:t>Considéré comme le must en terme de secret bancaire</a:t>
            </a:r>
          </a:p>
        </p:txBody>
      </p:sp>
      <p:pic>
        <p:nvPicPr>
          <p:cNvPr id="6" name="Picture 5" descr="2(181)"/>
          <p:cNvPicPr/>
          <p:nvPr/>
        </p:nvPicPr>
        <p:blipFill>
          <a:blip r:embed="rId3" cstate="print"/>
          <a:srcRect/>
          <a:stretch>
            <a:fillRect/>
          </a:stretch>
        </p:blipFill>
        <p:spPr bwMode="auto">
          <a:xfrm>
            <a:off x="2571736" y="3786190"/>
            <a:ext cx="4000528" cy="271464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a:t>
            </a:r>
            <a:r>
              <a:rPr lang="fr-FR" dirty="0" smtClean="0">
                <a:latin typeface="Times New Roman"/>
                <a:cs typeface="Times New Roman"/>
              </a:rPr>
              <a:t>é</a:t>
            </a:r>
            <a:r>
              <a:rPr lang="fr-FR" dirty="0" smtClean="0"/>
              <a:t>vasion Fiscale </a:t>
            </a:r>
            <a:r>
              <a:rPr lang="fr-FR" sz="2200" dirty="0" smtClean="0">
                <a:solidFill>
                  <a:schemeClr val="accent1">
                    <a:lumMod val="60000"/>
                    <a:lumOff val="40000"/>
                  </a:schemeClr>
                </a:solidFill>
              </a:rPr>
              <a:t>Exemples célèbres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719274" cy="3857652"/>
          </a:xfrm>
        </p:spPr>
        <p:txBody>
          <a:bodyPr>
            <a:normAutofit/>
          </a:bodyPr>
          <a:lstStyle/>
          <a:p>
            <a:pPr lvl="0">
              <a:buNone/>
            </a:pPr>
            <a:r>
              <a:rPr lang="fr-FR" sz="2200" dirty="0" smtClean="0">
                <a:solidFill>
                  <a:srgbClr val="FF0000"/>
                </a:solidFill>
                <a:latin typeface="Calibri" pitchFamily="34" charset="0"/>
              </a:rPr>
              <a:t>Le patron de la Deutsche Post : Klaus </a:t>
            </a:r>
            <a:r>
              <a:rPr lang="fr-FR" sz="2200" dirty="0" err="1" smtClean="0">
                <a:solidFill>
                  <a:srgbClr val="FF0000"/>
                </a:solidFill>
                <a:latin typeface="Calibri" pitchFamily="34" charset="0"/>
              </a:rPr>
              <a:t>Zumwinkel</a:t>
            </a:r>
            <a:endParaRPr lang="fr-FR" sz="2200" dirty="0" smtClean="0">
              <a:solidFill>
                <a:srgbClr val="FF0000"/>
              </a:solidFill>
              <a:latin typeface="Calibri" pitchFamily="34" charset="0"/>
            </a:endParaRPr>
          </a:p>
          <a:p>
            <a:pPr marL="0" lvl="0">
              <a:buFont typeface="Wingdings" pitchFamily="2" charset="2"/>
              <a:buChar char="q"/>
            </a:pPr>
            <a:r>
              <a:rPr lang="fr-FR" sz="2200" dirty="0" smtClean="0">
                <a:latin typeface="Calibri" pitchFamily="34" charset="0"/>
              </a:rPr>
              <a:t>En 2008, un employé d’une banque du Lichtenstein a vole des données pour les revendre aux autorités allemandes 4 Millions $</a:t>
            </a:r>
          </a:p>
          <a:p>
            <a:pPr marL="0" lvl="0">
              <a:buFont typeface="Wingdings" pitchFamily="2" charset="2"/>
              <a:buChar char="q"/>
            </a:pPr>
            <a:r>
              <a:rPr lang="fr-FR" sz="2200" dirty="0" smtClean="0">
                <a:latin typeface="Calibri" pitchFamily="34" charset="0"/>
              </a:rPr>
              <a:t>Parmi les noms le patron de la poste Allemande oblige de démissionner quelques jours après le scandale</a:t>
            </a:r>
          </a:p>
          <a:p>
            <a:pPr marL="0" lvl="0">
              <a:buFont typeface="Wingdings" pitchFamily="2" charset="2"/>
              <a:buChar char="q"/>
            </a:pPr>
            <a:r>
              <a:rPr lang="fr-FR" sz="2200" dirty="0" smtClean="0">
                <a:latin typeface="Calibri" pitchFamily="34" charset="0"/>
              </a:rPr>
              <a:t>200 noms Français apparaitraient dans la liste</a:t>
            </a:r>
          </a:p>
        </p:txBody>
      </p:sp>
      <p:pic>
        <p:nvPicPr>
          <p:cNvPr id="6" name="Picture 5" descr="KlausZumwinkel2007-2.jpg">
            <a:hlinkClick r:id="rId3"/>
          </p:cNvPr>
          <p:cNvPicPr/>
          <p:nvPr/>
        </p:nvPicPr>
        <p:blipFill>
          <a:blip r:embed="rId4" cstate="print"/>
          <a:srcRect/>
          <a:stretch>
            <a:fillRect/>
          </a:stretch>
        </p:blipFill>
        <p:spPr bwMode="auto">
          <a:xfrm>
            <a:off x="3929058" y="3714752"/>
            <a:ext cx="1905000" cy="2181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a:t>
            </a:r>
            <a:r>
              <a:rPr lang="fr-FR" dirty="0" smtClean="0">
                <a:latin typeface="Times New Roman"/>
                <a:cs typeface="Times New Roman"/>
              </a:rPr>
              <a:t>é</a:t>
            </a:r>
            <a:r>
              <a:rPr lang="fr-FR" dirty="0" smtClean="0"/>
              <a:t>vasion Fiscale </a:t>
            </a:r>
            <a:r>
              <a:rPr lang="fr-FR" sz="2200" dirty="0" smtClean="0">
                <a:solidFill>
                  <a:schemeClr val="accent1">
                    <a:lumMod val="60000"/>
                    <a:lumOff val="40000"/>
                  </a:schemeClr>
                </a:solidFill>
              </a:rPr>
              <a:t>Exemples célèbres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8286808" cy="4429156"/>
          </a:xfrm>
        </p:spPr>
        <p:txBody>
          <a:bodyPr>
            <a:normAutofit lnSpcReduction="10000"/>
          </a:bodyPr>
          <a:lstStyle/>
          <a:p>
            <a:pPr lvl="0">
              <a:buNone/>
            </a:pPr>
            <a:r>
              <a:rPr lang="fr-FR" sz="2200" dirty="0" smtClean="0">
                <a:solidFill>
                  <a:srgbClr val="FF0000"/>
                </a:solidFill>
                <a:latin typeface="Calibri" pitchFamily="34" charset="0"/>
              </a:rPr>
              <a:t>Le scandale </a:t>
            </a:r>
            <a:r>
              <a:rPr lang="fr-FR" sz="2200" dirty="0" err="1" smtClean="0">
                <a:solidFill>
                  <a:srgbClr val="FF0000"/>
                </a:solidFill>
                <a:latin typeface="Calibri" pitchFamily="34" charset="0"/>
              </a:rPr>
              <a:t>Enron</a:t>
            </a:r>
            <a:endParaRPr lang="fr-FR" sz="2200" dirty="0" smtClean="0">
              <a:solidFill>
                <a:srgbClr val="FF0000"/>
              </a:solidFill>
              <a:latin typeface="Calibri" pitchFamily="34" charset="0"/>
            </a:endParaRPr>
          </a:p>
          <a:p>
            <a:pPr lvl="0">
              <a:buFont typeface="Wingdings" pitchFamily="2" charset="2"/>
              <a:buChar char="q"/>
            </a:pPr>
            <a:r>
              <a:rPr lang="fr-FR" sz="2200" dirty="0" smtClean="0">
                <a:latin typeface="Calibri" pitchFamily="34" charset="0"/>
              </a:rPr>
              <a:t>En 2001 la 7eme entreprise des USA disparait crible de dettes </a:t>
            </a:r>
          </a:p>
          <a:p>
            <a:pPr lvl="0">
              <a:buFont typeface="Wingdings" pitchFamily="2" charset="2"/>
              <a:buChar char="q"/>
            </a:pPr>
            <a:r>
              <a:rPr lang="fr-FR" sz="2200" dirty="0" err="1" smtClean="0">
                <a:latin typeface="Calibri" pitchFamily="34" charset="0"/>
              </a:rPr>
              <a:t>Enron</a:t>
            </a:r>
            <a:r>
              <a:rPr lang="fr-FR" sz="2200" dirty="0" smtClean="0">
                <a:latin typeface="Calibri" pitchFamily="34" charset="0"/>
              </a:rPr>
              <a:t> avait utilise de façon systématique les paradis fiscaux:</a:t>
            </a:r>
          </a:p>
          <a:p>
            <a:pPr marL="0" lvl="0">
              <a:buNone/>
            </a:pPr>
            <a:r>
              <a:rPr lang="fr-FR" sz="2200" dirty="0" smtClean="0">
                <a:latin typeface="Calibri" pitchFamily="34" charset="0"/>
              </a:rPr>
              <a:t>600 filiales utilisant (une seule boite postale ) aux Caïmans, 160 dans les iles Turks et </a:t>
            </a:r>
            <a:r>
              <a:rPr lang="fr-FR" sz="2200" dirty="0" err="1" smtClean="0">
                <a:latin typeface="Calibri" pitchFamily="34" charset="0"/>
              </a:rPr>
              <a:t>Caicos</a:t>
            </a:r>
            <a:endParaRPr lang="fr-FR" sz="2200" dirty="0" smtClean="0">
              <a:latin typeface="Calibri" pitchFamily="34" charset="0"/>
            </a:endParaRPr>
          </a:p>
          <a:p>
            <a:pPr marL="0" lvl="0">
              <a:buFont typeface="Wingdings" pitchFamily="2" charset="2"/>
              <a:buChar char="q"/>
            </a:pPr>
            <a:r>
              <a:rPr lang="fr-FR" sz="2200" dirty="0" smtClean="0">
                <a:latin typeface="Calibri" pitchFamily="34" charset="0"/>
              </a:rPr>
              <a:t>Les montages ont bien joue leur rôle dissimulateur puisque les banques ont soutenu jusqu’à la fin l’entreprise audit</a:t>
            </a:r>
            <a:r>
              <a:rPr lang="fr-FR" sz="2200" dirty="0" smtClean="0">
                <a:latin typeface="Times New Roman"/>
                <a:cs typeface="Times New Roman"/>
              </a:rPr>
              <a:t>é</a:t>
            </a:r>
            <a:r>
              <a:rPr lang="fr-FR" sz="2200" dirty="0" smtClean="0">
                <a:latin typeface="Calibri" pitchFamily="34" charset="0"/>
              </a:rPr>
              <a:t> par le cabinet  Anderson</a:t>
            </a:r>
          </a:p>
          <a:p>
            <a:pPr marL="0" lvl="0">
              <a:buFont typeface="Wingdings" pitchFamily="2" charset="2"/>
              <a:buChar char="q"/>
            </a:pPr>
            <a:r>
              <a:rPr lang="fr-FR" sz="2200" dirty="0" smtClean="0">
                <a:latin typeface="Calibri" pitchFamily="34" charset="0"/>
              </a:rPr>
              <a:t>Résultat : Trou financier de 40 Milliards de $, 21 000 employés au chômage, des retrait</a:t>
            </a:r>
            <a:r>
              <a:rPr lang="fr-FR" sz="2200" dirty="0" smtClean="0">
                <a:latin typeface="Times New Roman"/>
                <a:cs typeface="Times New Roman"/>
              </a:rPr>
              <a:t>é</a:t>
            </a:r>
            <a:r>
              <a:rPr lang="fr-FR" sz="2200" dirty="0" smtClean="0">
                <a:latin typeface="Calibri" pitchFamily="34" charset="0"/>
              </a:rPr>
              <a:t>s sans retraites et des milliers d’actionnaires </a:t>
            </a:r>
          </a:p>
          <a:p>
            <a:pPr marL="0" lvl="0">
              <a:buNone/>
            </a:pPr>
            <a:r>
              <a:rPr lang="fr-FR" sz="2200" dirty="0" smtClean="0">
                <a:latin typeface="Calibri" pitchFamily="34" charset="0"/>
              </a:rPr>
              <a:t>flou</a:t>
            </a:r>
            <a:r>
              <a:rPr lang="fr-FR" sz="2200" dirty="0" smtClean="0">
                <a:latin typeface="Times New Roman"/>
                <a:cs typeface="Times New Roman"/>
              </a:rPr>
              <a:t>é</a:t>
            </a:r>
            <a:r>
              <a:rPr lang="fr-FR" sz="2200" dirty="0" smtClean="0">
                <a:latin typeface="Calibri" pitchFamily="34" charset="0"/>
              </a:rPr>
              <a:t>s                                 </a:t>
            </a:r>
          </a:p>
          <a:p>
            <a:pPr marL="0" lvl="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ron4"/>
          <p:cNvPicPr/>
          <p:nvPr/>
        </p:nvPicPr>
        <p:blipFill>
          <a:blip r:embed="rId3" cstate="print"/>
          <a:srcRect/>
          <a:stretch>
            <a:fillRect/>
          </a:stretch>
        </p:blipFill>
        <p:spPr bwMode="auto">
          <a:xfrm>
            <a:off x="2714612" y="1071546"/>
            <a:ext cx="4857784" cy="45005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642919"/>
            <a:ext cx="8143900" cy="1323439"/>
          </a:xfrm>
          <a:prstGeom prst="rect">
            <a:avLst/>
          </a:prstGeom>
        </p:spPr>
        <p:txBody>
          <a:bodyPr wrap="square">
            <a:spAutoFit/>
          </a:bodyPr>
          <a:lstStyle/>
          <a:p>
            <a:r>
              <a:rPr lang="fr-FR" sz="4000" dirty="0" smtClean="0"/>
              <a:t>Partie III</a:t>
            </a:r>
            <a:br>
              <a:rPr lang="fr-FR" sz="4000" dirty="0" smtClean="0"/>
            </a:br>
            <a:r>
              <a:rPr lang="fr-FR" sz="4000" dirty="0" smtClean="0"/>
              <a:t>Le profil des clients</a:t>
            </a:r>
            <a:endParaRPr lang="fr-FR" sz="4000" dirty="0"/>
          </a:p>
        </p:txBody>
      </p:sp>
      <p:pic>
        <p:nvPicPr>
          <p:cNvPr id="5" name="Picture 4" descr="paris-hilton-20060817-152746"/>
          <p:cNvPicPr/>
          <p:nvPr/>
        </p:nvPicPr>
        <p:blipFill>
          <a:blip r:embed="rId3" cstate="print"/>
          <a:srcRect/>
          <a:stretch>
            <a:fillRect/>
          </a:stretch>
        </p:blipFill>
        <p:spPr bwMode="auto">
          <a:xfrm>
            <a:off x="3571868" y="2571744"/>
            <a:ext cx="2500330" cy="38576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I. Présentation des paradis fiscaux</a:t>
            </a:r>
          </a:p>
          <a:p>
            <a:pPr algn="just"/>
            <a:endParaRPr lang="fr-FR" dirty="0" smtClean="0"/>
          </a:p>
          <a:p>
            <a:pPr algn="just"/>
            <a:r>
              <a:rPr lang="fr-FR" dirty="0" smtClean="0"/>
              <a:t>II. L’évasion fiscale</a:t>
            </a:r>
          </a:p>
          <a:p>
            <a:pPr algn="just"/>
            <a:endParaRPr lang="fr-FR" dirty="0" smtClean="0"/>
          </a:p>
          <a:p>
            <a:pPr algn="just"/>
            <a:r>
              <a:rPr lang="fr-FR" dirty="0" smtClean="0"/>
              <a:t>III.  Le profil des clients des paradis fiscaux</a:t>
            </a:r>
          </a:p>
          <a:p>
            <a:pPr algn="just"/>
            <a:endParaRPr lang="fr-FR" dirty="0" smtClean="0"/>
          </a:p>
          <a:p>
            <a:pPr algn="just"/>
            <a:r>
              <a:rPr lang="fr-FR" dirty="0" smtClean="0"/>
              <a:t>IV. Les mesures des lutte contre les paradis fiscaux : l’exemple de la France</a:t>
            </a:r>
          </a:p>
          <a:p>
            <a:pPr algn="just"/>
            <a:endParaRPr lang="fr-FR" dirty="0" smtClean="0"/>
          </a:p>
          <a:p>
            <a:pPr algn="just"/>
            <a:r>
              <a:rPr lang="fr-FR" dirty="0" smtClean="0"/>
              <a:t>V.  Les risques encourus par les pays non coopératifs</a:t>
            </a:r>
          </a:p>
          <a:p>
            <a:pPr algn="just"/>
            <a:endParaRPr lang="fr-FR" dirty="0" smtClean="0"/>
          </a:p>
          <a:p>
            <a:pPr algn="just"/>
            <a:r>
              <a:rPr lang="fr-FR" dirty="0" smtClean="0"/>
              <a:t>VI. Conclusion</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riches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6" name="Content Placeholder 2"/>
          <p:cNvSpPr>
            <a:spLocks noGrp="1"/>
          </p:cNvSpPr>
          <p:nvPr>
            <p:ph idx="1"/>
          </p:nvPr>
        </p:nvSpPr>
        <p:spPr>
          <a:xfrm>
            <a:off x="1071538" y="714356"/>
            <a:ext cx="7715304" cy="4429156"/>
          </a:xfrm>
        </p:spPr>
        <p:txBody>
          <a:bodyPr>
            <a:normAutofit/>
          </a:bodyPr>
          <a:lstStyle/>
          <a:p>
            <a:pPr marL="0" lvl="0">
              <a:buFont typeface="Wingdings" pitchFamily="2" charset="2"/>
              <a:buChar char="q"/>
            </a:pPr>
            <a:r>
              <a:rPr lang="fr-FR" sz="2200" dirty="0" smtClean="0">
                <a:latin typeface="Calibri" pitchFamily="34" charset="0"/>
              </a:rPr>
              <a:t>Motivations : réduction d’impôt  sur revenus et placements, échapper aux droits de succession et aux pensions alimentaires, pour l’ élite des pays instables permet de le transfert des capitaux</a:t>
            </a:r>
          </a:p>
          <a:p>
            <a:pPr marL="0" lvl="0">
              <a:buFont typeface="Wingdings" pitchFamily="2" charset="2"/>
              <a:buChar char="q"/>
            </a:pPr>
            <a:r>
              <a:rPr lang="fr-FR" sz="2200" dirty="0" smtClean="0">
                <a:latin typeface="Calibri" pitchFamily="34" charset="0"/>
              </a:rPr>
              <a:t>Bermudes le plus développé</a:t>
            </a:r>
          </a:p>
          <a:p>
            <a:pPr marL="0" lvl="0">
              <a:buFont typeface="Wingdings" pitchFamily="2" charset="2"/>
              <a:buChar char="q"/>
            </a:pPr>
            <a:r>
              <a:rPr lang="fr-FR" sz="2200" dirty="0" smtClean="0">
                <a:latin typeface="Calibri" pitchFamily="34" charset="0"/>
              </a:rPr>
              <a:t>Nouveau secteur de la banque : PRIVATE BANKING =&gt; gestion des personnes fortunées</a:t>
            </a:r>
          </a:p>
          <a:p>
            <a:pPr marL="0" lvl="0">
              <a:buFont typeface="Wingdings" pitchFamily="2" charset="2"/>
              <a:buChar char="q"/>
            </a:pPr>
            <a:r>
              <a:rPr lang="fr-FR" sz="2200" dirty="0" smtClean="0">
                <a:latin typeface="Calibri" pitchFamily="34" charset="0"/>
              </a:rPr>
              <a:t>2 méthodes : devenir résident d’un pays a fiscalité attrayante ou créée une société située dans un paradis fiscal              </a:t>
            </a:r>
          </a:p>
          <a:p>
            <a:pPr marL="0" lvl="0">
              <a:buFont typeface="Wingdings" pitchFamily="2" charset="2"/>
              <a:buChar char="q"/>
            </a:pPr>
            <a:r>
              <a:rPr lang="fr-FR" sz="2200" dirty="0" smtClean="0">
                <a:latin typeface="Calibri" pitchFamily="34" charset="0"/>
              </a:rPr>
              <a:t>Beaucoup de personnalité du show-biz défraient la chroniques en s’expatriant fiscalement  tel que Johnny Halliday pour la Suisse</a:t>
            </a:r>
          </a:p>
        </p:txBody>
      </p:sp>
      <p:pic>
        <p:nvPicPr>
          <p:cNvPr id="27650" name="Picture 2" descr="http://b7.img.v4.skyrock.net/b7f/johnny-halliday-59/pics/1029915994.jpg"/>
          <p:cNvPicPr>
            <a:picLocks noChangeAspect="1" noChangeArrowheads="1"/>
          </p:cNvPicPr>
          <p:nvPr/>
        </p:nvPicPr>
        <p:blipFill>
          <a:blip r:embed="rId3" cstate="print"/>
          <a:srcRect/>
          <a:stretch>
            <a:fillRect/>
          </a:stretch>
        </p:blipFill>
        <p:spPr bwMode="auto">
          <a:xfrm>
            <a:off x="3500430" y="4643446"/>
            <a:ext cx="2606522" cy="19288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multinationales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715304" cy="4429156"/>
          </a:xfrm>
        </p:spPr>
        <p:txBody>
          <a:bodyPr>
            <a:normAutofit/>
          </a:bodyPr>
          <a:lstStyle/>
          <a:p>
            <a:pPr marL="0" lvl="0">
              <a:buFont typeface="Wingdings" pitchFamily="2" charset="2"/>
              <a:buChar char="q"/>
            </a:pPr>
            <a:r>
              <a:rPr lang="fr-FR" sz="2200" dirty="0" smtClean="0">
                <a:latin typeface="Calibri" pitchFamily="34" charset="0"/>
              </a:rPr>
              <a:t>Motivations : réduire l’imposition , échapper a des contrainte réglementaires, dissimuler des dettes </a:t>
            </a:r>
          </a:p>
          <a:p>
            <a:pPr marL="0" lvl="0">
              <a:buFont typeface="Wingdings" pitchFamily="2" charset="2"/>
              <a:buChar char="q"/>
            </a:pPr>
            <a:r>
              <a:rPr lang="fr-FR" sz="2200" dirty="0" smtClean="0">
                <a:latin typeface="Calibri" pitchFamily="34" charset="0"/>
              </a:rPr>
              <a:t>Taxation se fait sur le principe du lieu de résidence</a:t>
            </a:r>
          </a:p>
          <a:p>
            <a:pPr marL="0" lvl="0">
              <a:buFont typeface="Wingdings" pitchFamily="2" charset="2"/>
              <a:buChar char="q"/>
            </a:pPr>
            <a:r>
              <a:rPr lang="fr-FR" sz="2200" dirty="0" smtClean="0">
                <a:latin typeface="Calibri" pitchFamily="34" charset="0"/>
              </a:rPr>
              <a:t>Exemple : Filiale de Microsoft  en Irlande qui détenait les droits de propriété de l’Entreprise pour la région Europe, Moyen-Orient, et l’Afrique. En Irlande le taux est de 12,5% et aux USA de 35%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financiers </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715304" cy="3786214"/>
          </a:xfrm>
        </p:spPr>
        <p:txBody>
          <a:bodyPr>
            <a:normAutofit/>
          </a:bodyPr>
          <a:lstStyle/>
          <a:p>
            <a:pPr marL="0" lvl="0">
              <a:buNone/>
            </a:pPr>
            <a:r>
              <a:rPr lang="fr-FR" sz="2200" dirty="0" smtClean="0">
                <a:solidFill>
                  <a:srgbClr val="FF0000"/>
                </a:solidFill>
                <a:latin typeface="Calibri" pitchFamily="34" charset="0"/>
              </a:rPr>
              <a:t>Les banquiers</a:t>
            </a:r>
          </a:p>
          <a:p>
            <a:pPr marL="0" lvl="0">
              <a:buFont typeface="Wingdings" pitchFamily="2" charset="2"/>
              <a:buChar char="q"/>
            </a:pPr>
            <a:r>
              <a:rPr lang="fr-FR" sz="2200" dirty="0" smtClean="0">
                <a:latin typeface="Calibri" pitchFamily="34" charset="0"/>
              </a:rPr>
              <a:t>Toutes les banques disposent d’un réseau de filiales dans les paradis</a:t>
            </a:r>
          </a:p>
          <a:p>
            <a:pPr marL="0" lvl="0">
              <a:buFont typeface="Wingdings" pitchFamily="2" charset="2"/>
              <a:buChar char="q"/>
            </a:pPr>
            <a:r>
              <a:rPr lang="fr-FR" sz="2200" dirty="0" smtClean="0">
                <a:latin typeface="Calibri" pitchFamily="34" charset="0"/>
              </a:rPr>
              <a:t>3 types d’ établissement :</a:t>
            </a:r>
          </a:p>
          <a:p>
            <a:pPr marL="0" lvl="0">
              <a:buFontTx/>
              <a:buChar char="-"/>
            </a:pPr>
            <a:r>
              <a:rPr lang="fr-FR" sz="2200" dirty="0" smtClean="0">
                <a:latin typeface="Calibri" pitchFamily="34" charset="0"/>
              </a:rPr>
              <a:t>Les coquilles vides : aucune existence physique quelque soit le territoire</a:t>
            </a:r>
          </a:p>
          <a:p>
            <a:pPr marL="0" lvl="0">
              <a:buFontTx/>
              <a:buChar char="-"/>
            </a:pPr>
            <a:r>
              <a:rPr lang="fr-FR" sz="2200" dirty="0" smtClean="0">
                <a:latin typeface="Calibri" pitchFamily="34" charset="0"/>
              </a:rPr>
              <a:t>Les structures bancaires parallèles : filiales des grandes banques mais pas considérés comme appartenant au même groupe</a:t>
            </a:r>
          </a:p>
          <a:p>
            <a:pPr marL="0" lvl="0">
              <a:buFontTx/>
              <a:buChar char="-"/>
            </a:pPr>
            <a:r>
              <a:rPr lang="fr-FR" sz="2200" dirty="0" smtClean="0">
                <a:latin typeface="Calibri" pitchFamily="34" charset="0"/>
              </a:rPr>
              <a:t>Les banques offshore : dispose d’une licence d’exploitation</a:t>
            </a:r>
          </a:p>
          <a:p>
            <a:pPr marL="0" lvl="0">
              <a:buNone/>
            </a:pPr>
            <a:endParaRPr lang="fr-FR" sz="2200" dirty="0" smtClean="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785918" y="1643050"/>
            <a:ext cx="6643734" cy="4286280"/>
          </a:xfrm>
          <a:prstGeom prst="rect">
            <a:avLst/>
          </a:prstGeom>
          <a:noFill/>
          <a:ln w="9525">
            <a:noFill/>
            <a:miter lim="800000"/>
            <a:headEnd/>
            <a:tailEnd/>
          </a:ln>
        </p:spPr>
      </p:pic>
      <p:sp>
        <p:nvSpPr>
          <p:cNvPr id="5"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financiers </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financiers </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715304" cy="3786214"/>
          </a:xfrm>
        </p:spPr>
        <p:txBody>
          <a:bodyPr>
            <a:normAutofit/>
          </a:bodyPr>
          <a:lstStyle/>
          <a:p>
            <a:pPr marL="0" lvl="0">
              <a:buNone/>
            </a:pPr>
            <a:r>
              <a:rPr lang="fr-FR" sz="2200" dirty="0" smtClean="0">
                <a:solidFill>
                  <a:srgbClr val="FF0000"/>
                </a:solidFill>
                <a:latin typeface="Calibri" pitchFamily="34" charset="0"/>
              </a:rPr>
              <a:t>Les assureurs</a:t>
            </a:r>
          </a:p>
          <a:p>
            <a:pPr marL="0" lvl="0">
              <a:buFont typeface="Wingdings" pitchFamily="2" charset="2"/>
              <a:buChar char="q"/>
            </a:pPr>
            <a:r>
              <a:rPr lang="fr-FR" sz="2200" dirty="0" smtClean="0">
                <a:latin typeface="Calibri" pitchFamily="34" charset="0"/>
              </a:rPr>
              <a:t>Captives : compagnies d’assurance créées par les multinationales pour s’assurer elles-mêmes.</a:t>
            </a:r>
          </a:p>
          <a:p>
            <a:pPr marL="0" lvl="0">
              <a:buFont typeface="Wingdings" pitchFamily="2" charset="2"/>
              <a:buChar char="q"/>
            </a:pPr>
            <a:r>
              <a:rPr lang="fr-FR" sz="2200" dirty="0" smtClean="0">
                <a:latin typeface="Calibri" pitchFamily="34" charset="0"/>
              </a:rPr>
              <a:t>5000 captives dans le monde touchant 20 Milliards  de $ de prime d’assurance gérant 50 000 Milliards de $ d’actifs </a:t>
            </a:r>
          </a:p>
          <a:p>
            <a:pPr marL="0" lvl="0">
              <a:buFont typeface="Wingdings" pitchFamily="2" charset="2"/>
              <a:buChar char="q"/>
            </a:pPr>
            <a:r>
              <a:rPr lang="fr-FR" sz="2200" dirty="0" smtClean="0">
                <a:latin typeface="Calibri" pitchFamily="34" charset="0"/>
              </a:rPr>
              <a:t>Le premier centre : Bermudes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financiers </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715304" cy="5643602"/>
          </a:xfrm>
        </p:spPr>
        <p:txBody>
          <a:bodyPr>
            <a:normAutofit lnSpcReduction="10000"/>
          </a:bodyPr>
          <a:lstStyle/>
          <a:p>
            <a:pPr marL="0" lvl="0">
              <a:buNone/>
            </a:pPr>
            <a:r>
              <a:rPr lang="fr-FR" sz="2200" dirty="0" smtClean="0">
                <a:solidFill>
                  <a:srgbClr val="FF0000"/>
                </a:solidFill>
                <a:latin typeface="Calibri" pitchFamily="34" charset="0"/>
              </a:rPr>
              <a:t>Les assureurs</a:t>
            </a:r>
          </a:p>
          <a:p>
            <a:pPr marL="0" lvl="0">
              <a:buFont typeface="Wingdings" pitchFamily="2" charset="2"/>
              <a:buChar char="q"/>
            </a:pPr>
            <a:r>
              <a:rPr lang="fr-FR" sz="2200" dirty="0" smtClean="0">
                <a:latin typeface="Calibri" pitchFamily="34" charset="0"/>
              </a:rPr>
              <a:t>Captives : compagnies d’assurance crées par les multinationales pour s’assurer elles-mêmes.</a:t>
            </a:r>
          </a:p>
          <a:p>
            <a:pPr marL="0" lvl="0">
              <a:buFont typeface="Wingdings" pitchFamily="2" charset="2"/>
              <a:buChar char="q"/>
            </a:pPr>
            <a:r>
              <a:rPr lang="fr-FR" sz="2200" dirty="0" smtClean="0">
                <a:latin typeface="Calibri" pitchFamily="34" charset="0"/>
              </a:rPr>
              <a:t>5000 captives dans le monde touchant 20 Milliards  de $ de prime d’assurance gérant 50 000 Milliards de $ d’actifs </a:t>
            </a:r>
          </a:p>
          <a:p>
            <a:pPr marL="0" lvl="0">
              <a:buFont typeface="Wingdings" pitchFamily="2" charset="2"/>
              <a:buChar char="q"/>
            </a:pPr>
            <a:r>
              <a:rPr lang="fr-FR" sz="2200" dirty="0" smtClean="0">
                <a:latin typeface="Calibri" pitchFamily="34" charset="0"/>
              </a:rPr>
              <a:t>Le premier centre : Bermudes </a:t>
            </a:r>
          </a:p>
          <a:p>
            <a:pPr marL="0" lvl="0">
              <a:buFont typeface="Wingdings" pitchFamily="2" charset="2"/>
              <a:buChar char="q"/>
            </a:pPr>
            <a:r>
              <a:rPr lang="fr-FR" sz="2200" dirty="0" smtClean="0">
                <a:latin typeface="Calibri" pitchFamily="34" charset="0"/>
              </a:rPr>
              <a:t>Compagnies d’assurance fictives : la loi américaine exempte les compagnies d’assurance recevant moins de  350 000 $ de primes. Une petite compagnie est créée et met un montant élevé de réserves censées faire face a une crise. Les réserves ne sont pas taxées</a:t>
            </a:r>
          </a:p>
          <a:p>
            <a:pPr marL="0">
              <a:buNone/>
            </a:pPr>
            <a:r>
              <a:rPr lang="fr-FR" sz="2200" dirty="0" smtClean="0">
                <a:solidFill>
                  <a:srgbClr val="FF0000"/>
                </a:solidFill>
                <a:latin typeface="Calibri" pitchFamily="34" charset="0"/>
              </a:rPr>
              <a:t>Les Fonds d’Investissement </a:t>
            </a:r>
          </a:p>
          <a:p>
            <a:pPr marL="0" lvl="0">
              <a:buFont typeface="Wingdings" pitchFamily="2" charset="2"/>
              <a:buChar char="q"/>
            </a:pPr>
            <a:r>
              <a:rPr lang="fr-FR" sz="2200" dirty="0" smtClean="0">
                <a:latin typeface="Calibri" pitchFamily="34" charset="0"/>
              </a:rPr>
              <a:t>Les Caïmans champions de l’enregistrement des hedge Fund (80%) et 45% a 65% des nouveaux fonds. </a:t>
            </a:r>
          </a:p>
          <a:p>
            <a:pPr marL="0" lvl="0">
              <a:buFont typeface="Wingdings" pitchFamily="2" charset="2"/>
              <a:buChar char="q"/>
            </a:pPr>
            <a:r>
              <a:rPr lang="fr-FR" sz="2200" dirty="0" smtClean="0">
                <a:latin typeface="Calibri" pitchFamily="34" charset="0"/>
              </a:rPr>
              <a:t>La place gère plus de 1200 Milliards de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professionnels du droit et des chiffres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858180" cy="4714908"/>
          </a:xfrm>
        </p:spPr>
        <p:txBody>
          <a:bodyPr>
            <a:normAutofit/>
          </a:bodyPr>
          <a:lstStyle/>
          <a:p>
            <a:pPr marL="0" lvl="0">
              <a:buFont typeface="Wingdings" pitchFamily="2" charset="2"/>
              <a:buChar char="q"/>
            </a:pPr>
            <a:r>
              <a:rPr lang="fr-FR" sz="2200" dirty="0" smtClean="0">
                <a:latin typeface="Calibri" pitchFamily="34" charset="0"/>
              </a:rPr>
              <a:t>Les experts fiscaux jouent un rôle fondamental : Ils s’appuient sur des incertitudes et mettent en place des stratégies de contournement</a:t>
            </a:r>
          </a:p>
          <a:p>
            <a:pPr marL="0" lvl="0">
              <a:buFont typeface="Wingdings" pitchFamily="2" charset="2"/>
              <a:buChar char="q"/>
            </a:pPr>
            <a:r>
              <a:rPr lang="fr-FR" sz="2200" dirty="0" smtClean="0">
                <a:latin typeface="Calibri" pitchFamily="34" charset="0"/>
              </a:rPr>
              <a:t>2 raisons pour leur montée en puissance : </a:t>
            </a:r>
          </a:p>
          <a:p>
            <a:pPr marL="0" lvl="0">
              <a:buFontTx/>
              <a:buChar char="-"/>
            </a:pPr>
            <a:r>
              <a:rPr lang="fr-FR" sz="2200" dirty="0" smtClean="0">
                <a:latin typeface="Calibri" pitchFamily="34" charset="0"/>
              </a:rPr>
              <a:t>Diversification et croissance des centres offshore pour un public de plus en plus diversifié et nombreux</a:t>
            </a:r>
          </a:p>
          <a:p>
            <a:pPr marL="0" lvl="0">
              <a:buFontTx/>
              <a:buChar char="-"/>
            </a:pPr>
            <a:r>
              <a:rPr lang="fr-FR" sz="2200" dirty="0" smtClean="0">
                <a:latin typeface="Calibri" pitchFamily="34" charset="0"/>
              </a:rPr>
              <a:t>Développement des produits sophistiqués offrant des leviers de dissimulation puissants</a:t>
            </a:r>
          </a:p>
          <a:p>
            <a:pPr marL="0" lvl="0">
              <a:buFont typeface="Wingdings" pitchFamily="2" charset="2"/>
              <a:buChar char="q"/>
            </a:pPr>
            <a:r>
              <a:rPr lang="fr-FR" sz="2200" dirty="0" smtClean="0">
                <a:latin typeface="Calibri" pitchFamily="34" charset="0"/>
              </a:rPr>
              <a:t>Qui sont ces spécialistes : </a:t>
            </a:r>
          </a:p>
          <a:p>
            <a:pPr marL="0" lvl="0">
              <a:buNone/>
            </a:pPr>
            <a:r>
              <a:rPr lang="fr-FR" sz="2200" dirty="0" smtClean="0">
                <a:latin typeface="Calibri" pitchFamily="34" charset="0"/>
              </a:rPr>
              <a:t> - Les banques </a:t>
            </a:r>
          </a:p>
          <a:p>
            <a:pPr marL="0" lvl="0">
              <a:buFontTx/>
              <a:buChar char="-"/>
            </a:pPr>
            <a:r>
              <a:rPr lang="fr-FR" sz="2200" dirty="0" smtClean="0">
                <a:latin typeface="Calibri" pitchFamily="34" charset="0"/>
              </a:rPr>
              <a:t>Des spécialistes indépendants </a:t>
            </a:r>
          </a:p>
          <a:p>
            <a:pPr marL="0" lvl="0">
              <a:buFontTx/>
              <a:buChar char="-"/>
            </a:pPr>
            <a:r>
              <a:rPr lang="fr-FR" sz="2200" dirty="0" smtClean="0">
                <a:latin typeface="Calibri" pitchFamily="34" charset="0"/>
              </a:rPr>
              <a:t>Surtout les </a:t>
            </a:r>
            <a:r>
              <a:rPr lang="fr-FR" sz="2200" b="1" dirty="0" smtClean="0">
                <a:latin typeface="Calibri" pitchFamily="34" charset="0"/>
              </a:rPr>
              <a:t>BIG FOUR</a:t>
            </a:r>
          </a:p>
        </p:txBody>
      </p:sp>
      <p:pic>
        <p:nvPicPr>
          <p:cNvPr id="6" name="Picture 5" descr="http://www.ecayonline.com/images/4746_Camana.jpg"/>
          <p:cNvPicPr/>
          <p:nvPr/>
        </p:nvPicPr>
        <p:blipFill>
          <a:blip r:embed="rId3" cstate="print"/>
          <a:srcRect/>
          <a:stretch>
            <a:fillRect/>
          </a:stretch>
        </p:blipFill>
        <p:spPr bwMode="auto">
          <a:xfrm>
            <a:off x="4929190" y="3429000"/>
            <a:ext cx="4000528" cy="321471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criminels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858180" cy="4714908"/>
          </a:xfrm>
        </p:spPr>
        <p:txBody>
          <a:bodyPr>
            <a:normAutofit/>
          </a:bodyPr>
          <a:lstStyle/>
          <a:p>
            <a:pPr marL="0" lvl="0">
              <a:buFont typeface="Wingdings" pitchFamily="2" charset="2"/>
              <a:buChar char="q"/>
            </a:pPr>
            <a:r>
              <a:rPr lang="fr-FR" sz="2200" dirty="0" smtClean="0">
                <a:latin typeface="Calibri" pitchFamily="34" charset="0"/>
              </a:rPr>
              <a:t>Font passer le produit de leur crime pour investir dans la poursuite de leurs activités et pour leurs enfants </a:t>
            </a:r>
          </a:p>
        </p:txBody>
      </p:sp>
      <p:pic>
        <p:nvPicPr>
          <p:cNvPr id="39938" name="Picture 2" descr="http://ilovecinema2.free.fr/local/cache-vignettes/L422xH313/le_parrain-dbe17.jpg"/>
          <p:cNvPicPr>
            <a:picLocks noChangeAspect="1" noChangeArrowheads="1"/>
          </p:cNvPicPr>
          <p:nvPr/>
        </p:nvPicPr>
        <p:blipFill>
          <a:blip r:embed="rId3" cstate="print"/>
          <a:srcRect/>
          <a:stretch>
            <a:fillRect/>
          </a:stretch>
        </p:blipFill>
        <p:spPr bwMode="auto">
          <a:xfrm>
            <a:off x="2285984" y="2071678"/>
            <a:ext cx="4929222" cy="365603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1538" y="214290"/>
            <a:ext cx="7855270" cy="857256"/>
          </a:xfrm>
        </p:spPr>
        <p:txBody>
          <a:bodyPr>
            <a:normAutofit fontScale="90000"/>
          </a:bodyPr>
          <a:lstStyle/>
          <a:p>
            <a:r>
              <a:rPr lang="fr-FR" dirty="0" smtClean="0"/>
              <a:t>Les clients                         </a:t>
            </a:r>
            <a:r>
              <a:rPr lang="fr-FR" sz="2200" dirty="0" smtClean="0">
                <a:solidFill>
                  <a:schemeClr val="accent1">
                    <a:lumMod val="60000"/>
                    <a:lumOff val="40000"/>
                  </a:schemeClr>
                </a:solidFill>
              </a:rPr>
              <a:t>les grands pays</a:t>
            </a:r>
            <a:r>
              <a:rPr lang="fr-FR" sz="4400" dirty="0" smtClean="0">
                <a:solidFill>
                  <a:schemeClr val="accent1">
                    <a:lumMod val="60000"/>
                    <a:lumOff val="40000"/>
                  </a:schemeClr>
                </a:solidFill>
              </a:rPr>
              <a:t/>
            </a:r>
            <a:br>
              <a:rPr lang="fr-FR" sz="4400" dirty="0" smtClean="0">
                <a:solidFill>
                  <a:schemeClr val="accent1">
                    <a:lumMod val="60000"/>
                    <a:lumOff val="40000"/>
                  </a:schemeClr>
                </a:solidFill>
              </a:rPr>
            </a:br>
            <a:endParaRPr lang="fr-FR" dirty="0"/>
          </a:p>
        </p:txBody>
      </p:sp>
      <p:sp>
        <p:nvSpPr>
          <p:cNvPr id="5" name="Content Placeholder 2"/>
          <p:cNvSpPr>
            <a:spLocks noGrp="1"/>
          </p:cNvSpPr>
          <p:nvPr>
            <p:ph idx="1"/>
          </p:nvPr>
        </p:nvSpPr>
        <p:spPr>
          <a:xfrm>
            <a:off x="1071538" y="714356"/>
            <a:ext cx="7858180" cy="2500330"/>
          </a:xfrm>
        </p:spPr>
        <p:txBody>
          <a:bodyPr>
            <a:normAutofit/>
          </a:bodyPr>
          <a:lstStyle/>
          <a:p>
            <a:pPr marL="0" lvl="0">
              <a:buFont typeface="Wingdings" pitchFamily="2" charset="2"/>
              <a:buChar char="q"/>
            </a:pPr>
            <a:r>
              <a:rPr lang="fr-FR" sz="2200" dirty="0" smtClean="0">
                <a:latin typeface="Calibri" pitchFamily="34" charset="0"/>
              </a:rPr>
              <a:t>Motivations : servir la politique de défense et de sécurité </a:t>
            </a:r>
          </a:p>
          <a:p>
            <a:pPr marL="0" lvl="0">
              <a:buNone/>
            </a:pPr>
            <a:r>
              <a:rPr lang="fr-FR" sz="2200" dirty="0" smtClean="0">
                <a:latin typeface="Calibri" pitchFamily="34" charset="0"/>
              </a:rPr>
              <a:t>Les services secrets jouent un rôle important </a:t>
            </a:r>
          </a:p>
          <a:p>
            <a:pPr marL="0" lvl="0">
              <a:buFont typeface="Wingdings" pitchFamily="2" charset="2"/>
              <a:buChar char="q"/>
            </a:pPr>
            <a:r>
              <a:rPr lang="fr-FR" sz="2200" dirty="0" smtClean="0">
                <a:latin typeface="Calibri" pitchFamily="34" charset="0"/>
              </a:rPr>
              <a:t>Exemple: conflit ex-Congo Belge</a:t>
            </a:r>
          </a:p>
          <a:p>
            <a:pPr marL="0" lvl="0">
              <a:buNone/>
            </a:pPr>
            <a:r>
              <a:rPr lang="fr-FR" sz="2200" dirty="0" smtClean="0">
                <a:latin typeface="Calibri" pitchFamily="34" charset="0"/>
              </a:rPr>
              <a:t>La CIA créa au Lichtenstein une société WIGMO ( Western International Ground Maintenance Organisation) pour prendre en charge l’entretien de  l’aviation congolaise et des mercenaires</a:t>
            </a:r>
            <a:endParaRPr lang="fr-FR" sz="2200" b="1" dirty="0" smtClean="0">
              <a:latin typeface="Calibri" pitchFamily="34" charset="0"/>
            </a:endParaRPr>
          </a:p>
        </p:txBody>
      </p:sp>
      <p:pic>
        <p:nvPicPr>
          <p:cNvPr id="54276" name="Picture 4" descr="photo of aircraft accident">
            <a:hlinkClick r:id="rId3"/>
          </p:cNvPr>
          <p:cNvPicPr>
            <a:picLocks noChangeAspect="1" noChangeArrowheads="1"/>
          </p:cNvPicPr>
          <p:nvPr/>
        </p:nvPicPr>
        <p:blipFill>
          <a:blip r:embed="rId4" cstate="print"/>
          <a:srcRect/>
          <a:stretch>
            <a:fillRect/>
          </a:stretch>
        </p:blipFill>
        <p:spPr bwMode="auto">
          <a:xfrm>
            <a:off x="3000363" y="3429000"/>
            <a:ext cx="4393437" cy="292895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smtClean="0"/>
              <a:t>Partie IV: Mesures de luttes contre les paradis fiscaux</a:t>
            </a:r>
            <a:endParaRPr lang="fr-FR" dirty="0"/>
          </a:p>
        </p:txBody>
      </p:sp>
      <p:pic>
        <p:nvPicPr>
          <p:cNvPr id="2050" name="Picture 2"/>
          <p:cNvPicPr>
            <a:picLocks noChangeAspect="1" noChangeArrowheads="1"/>
          </p:cNvPicPr>
          <p:nvPr/>
        </p:nvPicPr>
        <p:blipFill>
          <a:blip r:embed="rId3"/>
          <a:srcRect/>
          <a:stretch>
            <a:fillRect/>
          </a:stretch>
        </p:blipFill>
        <p:spPr bwMode="auto">
          <a:xfrm>
            <a:off x="2500298" y="2357430"/>
            <a:ext cx="4929221" cy="36969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smtClean="0"/>
              <a:t>Partie I</a:t>
            </a:r>
            <a:br>
              <a:rPr lang="fr-FR" dirty="0" smtClean="0"/>
            </a:br>
            <a:r>
              <a:rPr lang="fr-FR" dirty="0" smtClean="0"/>
              <a:t>Présentation des paradis fiscaux</a:t>
            </a:r>
            <a:endParaRPr lang="fr-FR" dirty="0"/>
          </a:p>
        </p:txBody>
      </p:sp>
      <p:pic>
        <p:nvPicPr>
          <p:cNvPr id="1027" name="Picture 3"/>
          <p:cNvPicPr>
            <a:picLocks noChangeAspect="1" noChangeArrowheads="1"/>
          </p:cNvPicPr>
          <p:nvPr/>
        </p:nvPicPr>
        <p:blipFill>
          <a:blip r:embed="rId3"/>
          <a:srcRect/>
          <a:stretch>
            <a:fillRect/>
          </a:stretch>
        </p:blipFill>
        <p:spPr bwMode="auto">
          <a:xfrm>
            <a:off x="2643174" y="2357430"/>
            <a:ext cx="4581525" cy="32385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Prise de conscience suite à la crise financière de 2008</a:t>
            </a:r>
            <a:endParaRPr lang="fr-FR" dirty="0"/>
          </a:p>
        </p:txBody>
      </p:sp>
      <p:sp>
        <p:nvSpPr>
          <p:cNvPr id="3" name="Espace réservé du contenu 2"/>
          <p:cNvSpPr>
            <a:spLocks noGrp="1"/>
          </p:cNvSpPr>
          <p:nvPr>
            <p:ph idx="1"/>
          </p:nvPr>
        </p:nvSpPr>
        <p:spPr/>
        <p:txBody>
          <a:bodyPr/>
          <a:lstStyle/>
          <a:p>
            <a:r>
              <a:rPr lang="fr-FR" dirty="0" smtClean="0"/>
              <a:t>La disparition des ces zones de non-droit est devenue une priorité depuis les grandes conférences de 2009 (Londres, Pittsburgh…)</a:t>
            </a:r>
          </a:p>
          <a:p>
            <a:endParaRPr lang="fr-FR" dirty="0" smtClean="0"/>
          </a:p>
          <a:p>
            <a:r>
              <a:rPr lang="fr-FR" dirty="0" smtClean="0"/>
              <a:t>Les Etats ont pris des dispositions, appliquées à partir de mars 2010</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cas de la France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Statut de ETNC (Etat ou Territoire non-coopératif) inscrit au CGI :</a:t>
            </a:r>
          </a:p>
          <a:p>
            <a:pPr lvl="1"/>
            <a:r>
              <a:rPr lang="fr-FR" dirty="0" smtClean="0"/>
              <a:t>Caractéristiques</a:t>
            </a:r>
          </a:p>
          <a:p>
            <a:pPr lvl="2"/>
            <a:r>
              <a:rPr lang="fr-FR" dirty="0" smtClean="0"/>
              <a:t>Non membre de l’UE</a:t>
            </a:r>
          </a:p>
          <a:p>
            <a:pPr lvl="2"/>
            <a:r>
              <a:rPr lang="fr-FR" dirty="0" smtClean="0"/>
              <a:t>Être dans la ligne de mire de l’OCDE</a:t>
            </a:r>
          </a:p>
          <a:p>
            <a:pPr lvl="2"/>
            <a:r>
              <a:rPr lang="fr-FR" dirty="0" smtClean="0"/>
              <a:t>Ne pas avoir conclu d’accord bilatéral avec la France</a:t>
            </a:r>
          </a:p>
          <a:p>
            <a:pPr lvl="2"/>
            <a:r>
              <a:rPr lang="fr-FR" dirty="0" smtClean="0"/>
              <a:t>Disposer de moins de 12 conventions avec d’autres Etats</a:t>
            </a:r>
          </a:p>
          <a:p>
            <a:pPr lvl="1"/>
            <a:r>
              <a:rPr lang="fr-FR" dirty="0" smtClean="0"/>
              <a:t>18 pays au 1</a:t>
            </a:r>
            <a:r>
              <a:rPr lang="fr-FR" baseline="30000" dirty="0" smtClean="0"/>
              <a:t>er</a:t>
            </a:r>
            <a:r>
              <a:rPr lang="fr-FR" dirty="0" smtClean="0"/>
              <a:t> mars 2010, liste actualisée annuellement</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74638"/>
            <a:ext cx="7719274" cy="1143000"/>
          </a:xfrm>
        </p:spPr>
        <p:txBody>
          <a:bodyPr/>
          <a:lstStyle/>
          <a:p>
            <a:r>
              <a:rPr lang="fr-FR" dirty="0" smtClean="0"/>
              <a:t>Les principales mesures</a:t>
            </a:r>
            <a:endParaRPr lang="fr-FR" dirty="0"/>
          </a:p>
        </p:txBody>
      </p:sp>
      <p:sp>
        <p:nvSpPr>
          <p:cNvPr id="3" name="Espace réservé du contenu 2"/>
          <p:cNvSpPr>
            <a:spLocks noGrp="1"/>
          </p:cNvSpPr>
          <p:nvPr>
            <p:ph idx="1"/>
          </p:nvPr>
        </p:nvSpPr>
        <p:spPr>
          <a:xfrm>
            <a:off x="1142976" y="1447800"/>
            <a:ext cx="7790712" cy="4800600"/>
          </a:xfrm>
        </p:spPr>
        <p:txBody>
          <a:bodyPr>
            <a:normAutofit fontScale="92500" lnSpcReduction="10000"/>
          </a:bodyPr>
          <a:lstStyle/>
          <a:p>
            <a:r>
              <a:rPr lang="fr-FR" dirty="0" smtClean="0"/>
              <a:t>Majoration des retenues à la source (50%):</a:t>
            </a:r>
          </a:p>
          <a:p>
            <a:pPr lvl="1"/>
            <a:r>
              <a:rPr lang="fr-FR" dirty="0" smtClean="0"/>
              <a:t>Revenus non salariaux versés dans un ENTC</a:t>
            </a:r>
          </a:p>
          <a:p>
            <a:pPr lvl="1"/>
            <a:r>
              <a:rPr lang="fr-FR" dirty="0" smtClean="0"/>
              <a:t>Revenus des artistes pour une prestation effectuée en France</a:t>
            </a:r>
          </a:p>
          <a:p>
            <a:pPr lvl="1"/>
            <a:r>
              <a:rPr lang="fr-FR" dirty="0" smtClean="0"/>
              <a:t>Revenus distribués par une entreprise à une personne physique ou morale établie dans un ETNC</a:t>
            </a:r>
          </a:p>
          <a:p>
            <a:pPr lvl="1"/>
            <a:r>
              <a:rPr lang="fr-FR" dirty="0" smtClean="0"/>
              <a:t>Produits de placement à revenus fixes</a:t>
            </a:r>
          </a:p>
          <a:p>
            <a:pPr lvl="1"/>
            <a:r>
              <a:rPr lang="fr-FR" dirty="0" smtClean="0"/>
              <a:t>Plus-values de cession réalisée par une personne domiciliée dans un ETNC</a:t>
            </a:r>
          </a:p>
          <a:p>
            <a:pPr lvl="1"/>
            <a:r>
              <a:rPr lang="fr-FR" dirty="0" smtClean="0"/>
              <a:t>…</a:t>
            </a:r>
          </a:p>
          <a:p>
            <a:pPr lvl="1"/>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limites de ce système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 faible nombre de pays visés (18 contre plus d’une cinquantaine visés par l’OCDE)</a:t>
            </a:r>
          </a:p>
          <a:p>
            <a:endParaRPr lang="fr-FR" dirty="0" smtClean="0"/>
          </a:p>
          <a:p>
            <a:r>
              <a:rPr lang="fr-FR" dirty="0" smtClean="0"/>
              <a:t>On exclut les pays de l’UE (en particulier le Luxembourg, qui concentre 132 milliards d’euros)</a:t>
            </a:r>
          </a:p>
          <a:p>
            <a:endParaRPr lang="fr-FR" dirty="0" smtClean="0"/>
          </a:p>
          <a:p>
            <a:r>
              <a:rPr lang="fr-FR" dirty="0" smtClean="0"/>
              <a:t>Les 4 critères doivent êtres réunis pour qu’un état soit blacklisté</a:t>
            </a:r>
          </a:p>
          <a:p>
            <a:endParaRPr lang="fr-FR" dirty="0" smtClean="0"/>
          </a:p>
          <a:p>
            <a:r>
              <a:rPr lang="fr-FR" dirty="0" smtClean="0"/>
              <a:t>Ne concerne que les transactions directes vers la France</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smtClean="0"/>
              <a:t>Partie V: les réactions des paradis fiscaux</a:t>
            </a:r>
            <a:endParaRPr lang="fr-FR" dirty="0"/>
          </a:p>
        </p:txBody>
      </p:sp>
      <p:pic>
        <p:nvPicPr>
          <p:cNvPr id="7" name="Picture 6" descr="077_paradisfiscaux1.jpg"/>
          <p:cNvPicPr>
            <a:picLocks noChangeAspect="1"/>
          </p:cNvPicPr>
          <p:nvPr/>
        </p:nvPicPr>
        <p:blipFill>
          <a:blip r:embed="rId3" cstate="print"/>
          <a:stretch>
            <a:fillRect/>
          </a:stretch>
        </p:blipFill>
        <p:spPr>
          <a:xfrm>
            <a:off x="1981200" y="1828800"/>
            <a:ext cx="6096000" cy="47955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Risques encourus</a:t>
            </a:r>
            <a:endParaRPr lang="fr-FR" dirty="0"/>
          </a:p>
        </p:txBody>
      </p:sp>
      <p:sp>
        <p:nvSpPr>
          <p:cNvPr id="5" name="Content Placeholder 4"/>
          <p:cNvSpPr>
            <a:spLocks noGrp="1"/>
          </p:cNvSpPr>
          <p:nvPr>
            <p:ph idx="1"/>
          </p:nvPr>
        </p:nvSpPr>
        <p:spPr/>
        <p:txBody>
          <a:bodyPr>
            <a:normAutofit/>
          </a:bodyPr>
          <a:lstStyle/>
          <a:p>
            <a:r>
              <a:rPr lang="fr-FR" dirty="0" smtClean="0"/>
              <a:t>Au niveau international: </a:t>
            </a:r>
          </a:p>
          <a:p>
            <a:pPr lvl="1"/>
            <a:r>
              <a:rPr lang="fr-FR" dirty="0" smtClean="0"/>
              <a:t>Présence sur la liste grise ou noire de l’OCDE = risque d’embargo économique</a:t>
            </a:r>
          </a:p>
          <a:p>
            <a:pPr>
              <a:buNone/>
            </a:pPr>
            <a:endParaRPr lang="fr-FR" dirty="0" smtClean="0"/>
          </a:p>
          <a:p>
            <a:r>
              <a:rPr lang="fr-FR" dirty="0" smtClean="0"/>
              <a:t>Au niveau national: Exemple de la France</a:t>
            </a:r>
          </a:p>
          <a:p>
            <a:pPr lvl="1"/>
            <a:r>
              <a:rPr lang="fr-FR" dirty="0" smtClean="0"/>
              <a:t>Coupure des relations avec le pays incriminé</a:t>
            </a:r>
          </a:p>
          <a:p>
            <a:endParaRPr lang="fr-FR" dirty="0" smtClean="0"/>
          </a:p>
          <a:p>
            <a:r>
              <a:rPr lang="fr-FR" dirty="0" smtClean="0"/>
              <a:t>Quelles réactions face à ces mesures?</a:t>
            </a: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Exemple d’un pays sur la liste noire de l’OCDE</a:t>
            </a:r>
            <a:endParaRPr lang="fr-FR" dirty="0"/>
          </a:p>
        </p:txBody>
      </p:sp>
      <p:sp>
        <p:nvSpPr>
          <p:cNvPr id="3" name="Content Placeholder 2"/>
          <p:cNvSpPr>
            <a:spLocks noGrp="1"/>
          </p:cNvSpPr>
          <p:nvPr>
            <p:ph idx="1"/>
          </p:nvPr>
        </p:nvSpPr>
        <p:spPr/>
        <p:txBody>
          <a:bodyPr>
            <a:normAutofit fontScale="92500" lnSpcReduction="10000"/>
          </a:bodyPr>
          <a:lstStyle/>
          <a:p>
            <a:r>
              <a:rPr lang="fr-FR" dirty="0" smtClean="0"/>
              <a:t>Liste Noire le 2 avril 2009:</a:t>
            </a:r>
          </a:p>
          <a:p>
            <a:pPr lvl="1"/>
            <a:r>
              <a:rPr lang="fr-FR" dirty="0" smtClean="0"/>
              <a:t>Costa Rica</a:t>
            </a:r>
          </a:p>
          <a:p>
            <a:pPr lvl="1"/>
            <a:r>
              <a:rPr lang="fr-FR" dirty="0" smtClean="0"/>
              <a:t>Malaisie</a:t>
            </a:r>
          </a:p>
          <a:p>
            <a:pPr lvl="1"/>
            <a:r>
              <a:rPr lang="fr-FR" dirty="0" smtClean="0"/>
              <a:t>Philippines</a:t>
            </a:r>
          </a:p>
          <a:p>
            <a:pPr lvl="1"/>
            <a:r>
              <a:rPr lang="fr-FR" dirty="0" smtClean="0"/>
              <a:t>Uruguay</a:t>
            </a:r>
          </a:p>
          <a:p>
            <a:r>
              <a:rPr lang="fr-FR" dirty="0" smtClean="0"/>
              <a:t>Exemple de l’Uruguay:</a:t>
            </a:r>
          </a:p>
          <a:p>
            <a:pPr lvl="1"/>
            <a:r>
              <a:rPr lang="fr-FR" dirty="0" smtClean="0"/>
              <a:t>Remise en cause de la sélection de l’OCDE</a:t>
            </a:r>
          </a:p>
          <a:p>
            <a:pPr lvl="1"/>
            <a:r>
              <a:rPr lang="fr-FR" dirty="0" smtClean="0"/>
              <a:t>Lettre du ministre des Finances pour valider officiellement les normes de transparence et d’échange d’information</a:t>
            </a:r>
          </a:p>
          <a:p>
            <a:pPr lvl="1"/>
            <a:r>
              <a:rPr lang="fr-FR" dirty="0" smtClean="0"/>
              <a:t>Retrait de l’Uruguay de la liste noire</a:t>
            </a:r>
          </a:p>
          <a:p>
            <a:pPr lvl="1"/>
            <a:endParaRPr lang="fr-FR" dirty="0" smtClean="0"/>
          </a:p>
          <a:p>
            <a:pPr lvl="1"/>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Des améliorations suite aux pressions du G20	</a:t>
            </a:r>
            <a:endParaRPr lang="fr-FR" dirty="0"/>
          </a:p>
        </p:txBody>
      </p:sp>
      <p:sp>
        <p:nvSpPr>
          <p:cNvPr id="3" name="Content Placeholder 2"/>
          <p:cNvSpPr>
            <a:spLocks noGrp="1"/>
          </p:cNvSpPr>
          <p:nvPr>
            <p:ph idx="1"/>
          </p:nvPr>
        </p:nvSpPr>
        <p:spPr>
          <a:xfrm>
            <a:off x="914400" y="1600200"/>
            <a:ext cx="8229600" cy="5257800"/>
          </a:xfrm>
        </p:spPr>
        <p:txBody>
          <a:bodyPr>
            <a:normAutofit fontScale="77500" lnSpcReduction="20000"/>
          </a:bodyPr>
          <a:lstStyle/>
          <a:p>
            <a:r>
              <a:rPr lang="fr-FR" dirty="0" smtClean="0"/>
              <a:t>En mars 2010 et depuis les listes grise et noire de l’OCDE</a:t>
            </a:r>
          </a:p>
          <a:p>
            <a:pPr lvl="1"/>
            <a:r>
              <a:rPr lang="fr-FR" dirty="0" smtClean="0"/>
              <a:t>360 nouveaux contrats d’échanges de renseignement fiscaux adoptés</a:t>
            </a:r>
          </a:p>
          <a:p>
            <a:endParaRPr lang="fr-FR" dirty="0" smtClean="0"/>
          </a:p>
          <a:p>
            <a:r>
              <a:rPr lang="fr-FR" dirty="0" smtClean="0"/>
              <a:t>Liste noire vidée en 2009</a:t>
            </a:r>
          </a:p>
          <a:p>
            <a:pPr lvl="1"/>
            <a:endParaRPr lang="fr-FR" dirty="0" smtClean="0"/>
          </a:p>
          <a:p>
            <a:r>
              <a:rPr lang="fr-FR" dirty="0" smtClean="0"/>
              <a:t>Attention, analyse de ces chiffres nécessaire</a:t>
            </a:r>
          </a:p>
          <a:p>
            <a:pPr lvl="1"/>
            <a:r>
              <a:rPr lang="fr-FR" dirty="0" smtClean="0"/>
              <a:t>Pays résolus à récupérer des recettes fiscales pour résorber leurs déficits publics</a:t>
            </a:r>
          </a:p>
          <a:p>
            <a:pPr lvl="1"/>
            <a:r>
              <a:rPr lang="fr-FR" dirty="0" smtClean="0"/>
              <a:t>Accords signés entre Monaco – Andorre – Lichtenstein – Saint Marin – Qatar – Samoa – Saint </a:t>
            </a:r>
            <a:r>
              <a:rPr lang="fr-FR" dirty="0" err="1" smtClean="0"/>
              <a:t>Kitts</a:t>
            </a:r>
            <a:r>
              <a:rPr lang="fr-FR" dirty="0" smtClean="0"/>
              <a:t> - Belgique…</a:t>
            </a:r>
          </a:p>
          <a:p>
            <a:pPr lvl="1"/>
            <a:r>
              <a:rPr lang="fr-FR" dirty="0" smtClean="0"/>
              <a:t>Sur 360 accords, 60 sont jugés insuffisants</a:t>
            </a:r>
          </a:p>
          <a:p>
            <a:endParaRPr lang="fr-FR" dirty="0" smtClean="0"/>
          </a:p>
          <a:p>
            <a:r>
              <a:rPr lang="fr-FR" dirty="0" smtClean="0"/>
              <a:t>Pas de blocus… pour l’instant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Des pays qui refusent la décision de l’OCDE</a:t>
            </a:r>
            <a:endParaRPr lang="fr-FR" dirty="0"/>
          </a:p>
        </p:txBody>
      </p:sp>
      <p:sp>
        <p:nvSpPr>
          <p:cNvPr id="3" name="Content Placeholder 2"/>
          <p:cNvSpPr>
            <a:spLocks noGrp="1"/>
          </p:cNvSpPr>
          <p:nvPr>
            <p:ph idx="1"/>
          </p:nvPr>
        </p:nvSpPr>
        <p:spPr/>
        <p:txBody>
          <a:bodyPr>
            <a:normAutofit fontScale="92500" lnSpcReduction="20000"/>
          </a:bodyPr>
          <a:lstStyle/>
          <a:p>
            <a:r>
              <a:rPr lang="fr-FR" dirty="0" smtClean="0"/>
              <a:t>Nomination dans la liste grise de la Suisse:</a:t>
            </a:r>
          </a:p>
          <a:p>
            <a:pPr lvl="1"/>
            <a:r>
              <a:rPr lang="fr-FR" dirty="0" smtClean="0"/>
              <a:t>Mécontentement de la confédération</a:t>
            </a:r>
          </a:p>
          <a:p>
            <a:pPr lvl="1"/>
            <a:r>
              <a:rPr lang="fr-FR" dirty="0" smtClean="0"/>
              <a:t>Menace de la part des Helvètes</a:t>
            </a:r>
          </a:p>
          <a:p>
            <a:pPr lvl="2"/>
            <a:r>
              <a:rPr lang="fr-FR" dirty="0" smtClean="0"/>
              <a:t>136 000€ pour l’OCDE bloqué</a:t>
            </a:r>
          </a:p>
          <a:p>
            <a:pPr lvl="2"/>
            <a:r>
              <a:rPr lang="fr-FR" dirty="0" smtClean="0"/>
              <a:t>Ralentissement du processus de coopération avec la Chine, l’Inde et d’autres pays émergents</a:t>
            </a:r>
          </a:p>
          <a:p>
            <a:pPr lvl="2"/>
            <a:r>
              <a:rPr lang="fr-FR" dirty="0" smtClean="0"/>
              <a:t>Retards pour régler sa cotisation annuelle à l’OCDE (6,5 millions d’€)</a:t>
            </a:r>
          </a:p>
          <a:p>
            <a:pPr lvl="2"/>
            <a:r>
              <a:rPr lang="fr-FR" dirty="0" smtClean="0"/>
              <a:t>Menace d’empêcher la réélection du secrétaire général de l’OCDE en 2011</a:t>
            </a:r>
          </a:p>
          <a:p>
            <a:r>
              <a:rPr lang="fr-FR" dirty="0" smtClean="0"/>
              <a:t>Septembre 2009: la Suisse sort de la liste. L’OCDE indique qu’elle remplit les conditions </a:t>
            </a:r>
          </a:p>
          <a:p>
            <a:endParaRPr lang="fr-FR" dirty="0" smtClean="0"/>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52400"/>
            <a:ext cx="7406640" cy="993882"/>
          </a:xfrm>
        </p:spPr>
        <p:txBody>
          <a:bodyPr>
            <a:normAutofit/>
          </a:bodyPr>
          <a:lstStyle/>
          <a:p>
            <a:r>
              <a:rPr lang="fr-FR" dirty="0" smtClean="0"/>
              <a:t>Partie VI: Conclusion</a:t>
            </a:r>
            <a:endParaRPr lang="fr-FR" dirty="0"/>
          </a:p>
        </p:txBody>
      </p:sp>
      <p:pic>
        <p:nvPicPr>
          <p:cNvPr id="5" name="Picture 4" descr="paradis-fiscaux.jpg"/>
          <p:cNvPicPr>
            <a:picLocks noChangeAspect="1"/>
          </p:cNvPicPr>
          <p:nvPr/>
        </p:nvPicPr>
        <p:blipFill>
          <a:blip r:embed="rId3" cstate="print"/>
          <a:stretch>
            <a:fillRect/>
          </a:stretch>
        </p:blipFill>
        <p:spPr>
          <a:xfrm>
            <a:off x="285720" y="1785926"/>
            <a:ext cx="3960280" cy="3429024"/>
          </a:xfrm>
          <a:prstGeom prst="rect">
            <a:avLst/>
          </a:prstGeom>
        </p:spPr>
      </p:pic>
      <p:pic>
        <p:nvPicPr>
          <p:cNvPr id="6" name="Picture 6" descr="077_paradisfiscaux1.jpg"/>
          <p:cNvPicPr>
            <a:picLocks noChangeAspect="1"/>
          </p:cNvPicPr>
          <p:nvPr/>
        </p:nvPicPr>
        <p:blipFill>
          <a:blip r:embed="rId4" cstate="print"/>
          <a:stretch>
            <a:fillRect/>
          </a:stretch>
        </p:blipFill>
        <p:spPr>
          <a:xfrm>
            <a:off x="4624374" y="1714488"/>
            <a:ext cx="4519626" cy="35554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dirty="0" smtClean="0"/>
              <a:t>I. Une définition imprécise</a:t>
            </a:r>
            <a:endParaRPr lang="fr-FR" dirty="0"/>
          </a:p>
        </p:txBody>
      </p:sp>
      <p:sp>
        <p:nvSpPr>
          <p:cNvPr id="3" name="Espace réservé du contenu 2"/>
          <p:cNvSpPr>
            <a:spLocks noGrp="1"/>
          </p:cNvSpPr>
          <p:nvPr>
            <p:ph idx="1"/>
          </p:nvPr>
        </p:nvSpPr>
        <p:spPr>
          <a:xfrm>
            <a:off x="1071538" y="1447800"/>
            <a:ext cx="8072462" cy="4800600"/>
          </a:xfrm>
        </p:spPr>
        <p:txBody>
          <a:bodyPr/>
          <a:lstStyle/>
          <a:p>
            <a:pPr lvl="1"/>
            <a:r>
              <a:rPr lang="fr-FR" sz="2400" dirty="0" smtClean="0"/>
              <a:t>un </a:t>
            </a:r>
            <a:r>
              <a:rPr lang="fr-FR" sz="2400" dirty="0"/>
              <a:t>pays appliquant un régime fiscal dérogatoire tel qu’il conduit à </a:t>
            </a:r>
            <a:r>
              <a:rPr lang="fr-FR" sz="2400" dirty="0" smtClean="0"/>
              <a:t>un </a:t>
            </a:r>
            <a:r>
              <a:rPr lang="fr-FR" sz="2400" dirty="0"/>
              <a:t>niveau d’imposition anormalement </a:t>
            </a:r>
            <a:r>
              <a:rPr lang="fr-FR" sz="2400" dirty="0" smtClean="0"/>
              <a:t>bas.</a:t>
            </a:r>
          </a:p>
          <a:p>
            <a:pPr lvl="1"/>
            <a:endParaRPr lang="fr-FR" sz="2400" dirty="0"/>
          </a:p>
          <a:p>
            <a:pPr lvl="1"/>
            <a:r>
              <a:rPr lang="fr-FR" sz="2400" dirty="0" smtClean="0"/>
              <a:t>4 critères de l’OCDE pour caractériser les paradis fiscaux:</a:t>
            </a:r>
          </a:p>
          <a:p>
            <a:pPr lvl="2"/>
            <a:r>
              <a:rPr lang="fr-FR" sz="2000" dirty="0"/>
              <a:t>Des impôts insignifiants ou </a:t>
            </a:r>
            <a:r>
              <a:rPr lang="fr-FR" sz="2000" dirty="0" smtClean="0"/>
              <a:t>inexistants,</a:t>
            </a:r>
          </a:p>
          <a:p>
            <a:pPr lvl="2"/>
            <a:r>
              <a:rPr lang="fr-FR" sz="2000" dirty="0"/>
              <a:t>L'absence de transparence sur le régime </a:t>
            </a:r>
            <a:r>
              <a:rPr lang="fr-FR" sz="2000" dirty="0" smtClean="0"/>
              <a:t>fiscal,</a:t>
            </a:r>
          </a:p>
          <a:p>
            <a:pPr lvl="2"/>
            <a:r>
              <a:rPr lang="fr-FR" sz="2000" dirty="0"/>
              <a:t>L'absence d'échanges de renseignements fiscaux avec d'autres </a:t>
            </a:r>
            <a:r>
              <a:rPr lang="fr-FR" sz="2000" dirty="0" smtClean="0"/>
              <a:t>Etats,</a:t>
            </a:r>
          </a:p>
          <a:p>
            <a:pPr lvl="2"/>
            <a:r>
              <a:rPr lang="fr-FR" sz="2000" dirty="0"/>
              <a:t>L'absence d'activités substantielles</a:t>
            </a:r>
            <a:r>
              <a:rPr lang="fr-FR" sz="2000" dirty="0" smtClean="0"/>
              <a:t>.</a:t>
            </a:r>
            <a:endParaRPr lang="fr-F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28" y="785794"/>
            <a:ext cx="7498080" cy="4800600"/>
          </a:xfrm>
        </p:spPr>
        <p:txBody>
          <a:bodyPr/>
          <a:lstStyle/>
          <a:p>
            <a:r>
              <a:rPr lang="fr-FR" dirty="0" smtClean="0"/>
              <a:t>Autres critères permettant de reconnaître un paradis fiscal :</a:t>
            </a:r>
          </a:p>
          <a:p>
            <a:pPr lvl="1"/>
            <a:r>
              <a:rPr lang="fr-FR" dirty="0" smtClean="0"/>
              <a:t>Taxation faible pour les non résidents,</a:t>
            </a:r>
          </a:p>
          <a:p>
            <a:pPr lvl="1"/>
            <a:r>
              <a:rPr lang="fr-FR" dirty="0" smtClean="0"/>
              <a:t>Secret bancaire renforcé,</a:t>
            </a:r>
          </a:p>
          <a:p>
            <a:pPr lvl="1"/>
            <a:r>
              <a:rPr lang="fr-FR" dirty="0" smtClean="0"/>
              <a:t>Secret professionnel étendu,</a:t>
            </a:r>
          </a:p>
          <a:p>
            <a:pPr lvl="1"/>
            <a:r>
              <a:rPr lang="fr-FR" dirty="0" smtClean="0"/>
              <a:t>Liberté complète des mouvements de capitaux internationaux,</a:t>
            </a:r>
          </a:p>
          <a:p>
            <a:pPr lvl="1"/>
            <a:r>
              <a:rPr lang="fr-FR" dirty="0" smtClean="0"/>
              <a:t>Rapidité d’exécution…</a:t>
            </a:r>
          </a:p>
          <a:p>
            <a:pPr lvl="1">
              <a:buNone/>
            </a:pPr>
            <a:endParaRPr lang="fr-FR" dirty="0" smtClean="0"/>
          </a:p>
          <a:p>
            <a:pPr lvl="1"/>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….Et en complément:</a:t>
            </a:r>
          </a:p>
          <a:p>
            <a:pPr lvl="1"/>
            <a:r>
              <a:rPr lang="fr-FR" dirty="0" smtClean="0"/>
              <a:t>Une bonne image de marque</a:t>
            </a:r>
          </a:p>
          <a:p>
            <a:pPr lvl="1"/>
            <a:r>
              <a:rPr lang="fr-FR" dirty="0" smtClean="0"/>
              <a:t>Stabilité économique et politique</a:t>
            </a:r>
          </a:p>
          <a:p>
            <a:pPr lvl="1"/>
            <a:r>
              <a:rPr lang="fr-FR" dirty="0" smtClean="0"/>
              <a:t>Réseau d’accords bilatéraux</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Les paradis fiscaux en chiffres…</a:t>
            </a:r>
            <a:br>
              <a:rPr lang="fr-FR" dirty="0" smtClean="0"/>
            </a:br>
            <a:endParaRPr lang="fr-FR" dirty="0"/>
          </a:p>
        </p:txBody>
      </p:sp>
      <p:sp>
        <p:nvSpPr>
          <p:cNvPr id="3" name="Espace réservé du contenu 2"/>
          <p:cNvSpPr>
            <a:spLocks noGrp="1"/>
          </p:cNvSpPr>
          <p:nvPr>
            <p:ph idx="1"/>
          </p:nvPr>
        </p:nvSpPr>
        <p:spPr>
          <a:xfrm>
            <a:off x="1428728" y="1214422"/>
            <a:ext cx="7498080" cy="5248292"/>
          </a:xfrm>
        </p:spPr>
        <p:txBody>
          <a:bodyPr>
            <a:normAutofit fontScale="70000" lnSpcReduction="20000"/>
          </a:bodyPr>
          <a:lstStyle/>
          <a:p>
            <a:r>
              <a:rPr lang="fr-FR" dirty="0" smtClean="0"/>
              <a:t>Une cinquantaine de territoires dans le monde,</a:t>
            </a:r>
          </a:p>
          <a:p>
            <a:pPr>
              <a:buNone/>
            </a:pPr>
            <a:endParaRPr lang="fr-FR" dirty="0" smtClean="0"/>
          </a:p>
          <a:p>
            <a:r>
              <a:rPr lang="fr-FR" dirty="0" smtClean="0"/>
              <a:t>Se trouvent principalement dans 3 régions : Europe,  Pacifique,  Caraïbes,</a:t>
            </a:r>
          </a:p>
          <a:p>
            <a:endParaRPr lang="fr-FR" dirty="0" smtClean="0"/>
          </a:p>
          <a:p>
            <a:r>
              <a:rPr lang="fr-FR" dirty="0" smtClean="0"/>
              <a:t>Micro-états le plus souvent, à proximité ou sous la dépendance d’un état réglementé,</a:t>
            </a:r>
          </a:p>
          <a:p>
            <a:endParaRPr lang="fr-FR" dirty="0" smtClean="0"/>
          </a:p>
          <a:p>
            <a:r>
              <a:rPr lang="fr-FR" dirty="0" smtClean="0"/>
              <a:t>5% de la richesse mondiale,</a:t>
            </a:r>
          </a:p>
          <a:p>
            <a:endParaRPr lang="fr-FR" dirty="0" smtClean="0"/>
          </a:p>
          <a:p>
            <a:r>
              <a:rPr lang="fr-FR" dirty="0" smtClean="0"/>
              <a:t>50% des flux financiers y transitent (environ 10 000 milliards $),</a:t>
            </a:r>
          </a:p>
          <a:p>
            <a:endParaRPr lang="fr-FR" dirty="0" smtClean="0"/>
          </a:p>
          <a:p>
            <a:r>
              <a:rPr lang="fr-FR" dirty="0" smtClean="0"/>
              <a:t>20% du PIB est lié à l’activité d’évasion dans certains pays</a:t>
            </a:r>
          </a:p>
          <a:p>
            <a:pPr>
              <a:buNone/>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00042"/>
            <a:ext cx="9079323" cy="592935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Intérêt de l ’existence des paradis fiscaux</a:t>
            </a:r>
            <a:endParaRPr lang="fr-FR" dirty="0"/>
          </a:p>
        </p:txBody>
      </p:sp>
      <p:sp>
        <p:nvSpPr>
          <p:cNvPr id="3" name="Espace réservé du contenu 2"/>
          <p:cNvSpPr>
            <a:spLocks noGrp="1"/>
          </p:cNvSpPr>
          <p:nvPr>
            <p:ph idx="1"/>
          </p:nvPr>
        </p:nvSpPr>
        <p:spPr/>
        <p:txBody>
          <a:bodyPr/>
          <a:lstStyle/>
          <a:p>
            <a:r>
              <a:rPr lang="fr-FR" dirty="0" smtClean="0"/>
              <a:t>Evasion fiscale</a:t>
            </a:r>
          </a:p>
          <a:p>
            <a:endParaRPr lang="fr-FR" dirty="0" smtClean="0"/>
          </a:p>
          <a:p>
            <a:r>
              <a:rPr lang="fr-FR" dirty="0" smtClean="0"/>
              <a:t>Le blanchiment des capitaux, corruption</a:t>
            </a:r>
          </a:p>
          <a:p>
            <a:endParaRPr lang="fr-FR" dirty="0" smtClean="0"/>
          </a:p>
          <a:p>
            <a:r>
              <a:rPr lang="fr-FR" dirty="0" smtClean="0"/>
              <a:t>Agence de sécurité, pavillon de complaisance</a:t>
            </a:r>
          </a:p>
          <a:p>
            <a:endParaRPr lang="fr-FR" dirty="0" smtClean="0"/>
          </a:p>
          <a:p>
            <a:r>
              <a:rPr lang="fr-FR" dirty="0" smtClean="0"/>
              <a:t>Fluidification de l’économie</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402</TotalTime>
  <Words>2715</Words>
  <Application>Microsoft Office PowerPoint</Application>
  <PresentationFormat>Affichage à l'écran (4:3)</PresentationFormat>
  <Paragraphs>275</Paragraphs>
  <Slides>39</Slides>
  <Notes>27</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Solstice</vt:lpstr>
      <vt:lpstr>Les Paradis Fiscaux</vt:lpstr>
      <vt:lpstr>Plan de la présentation</vt:lpstr>
      <vt:lpstr>Partie I Présentation des paradis fiscaux</vt:lpstr>
      <vt:lpstr>I. Une définition imprécise</vt:lpstr>
      <vt:lpstr>Diapositive 5</vt:lpstr>
      <vt:lpstr>Diapositive 6</vt:lpstr>
      <vt:lpstr>II. Les paradis fiscaux en chiffres… </vt:lpstr>
      <vt:lpstr>Diapositive 8</vt:lpstr>
      <vt:lpstr>III. Intérêt de l ’existence des paradis fiscaux</vt:lpstr>
      <vt:lpstr>Partie II L’évasion Fiscale</vt:lpstr>
      <vt:lpstr>L’évasion Fiscale</vt:lpstr>
      <vt:lpstr>L’évasion Fiscale</vt:lpstr>
      <vt:lpstr>L’évasion Fiscale La fraude fiscale </vt:lpstr>
      <vt:lpstr>L’évasion Fiscale Instruments de Fraude Fiscale </vt:lpstr>
      <vt:lpstr>L’évasion Fiscale Instruments de Fraude Fiscale </vt:lpstr>
      <vt:lpstr>L’évasion Fiscale Exemples célèbres </vt:lpstr>
      <vt:lpstr>L’évasion Fiscale Exemples célèbres </vt:lpstr>
      <vt:lpstr>Diapositive 18</vt:lpstr>
      <vt:lpstr>Diapositive 19</vt:lpstr>
      <vt:lpstr>Les clients                              les riches </vt:lpstr>
      <vt:lpstr>Les clients                       les multinationales </vt:lpstr>
      <vt:lpstr>Les clients                          les financiers  </vt:lpstr>
      <vt:lpstr>Les clients                          les financiers  </vt:lpstr>
      <vt:lpstr>Les clients                          les financiers  </vt:lpstr>
      <vt:lpstr>Les clients                          les financiers  </vt:lpstr>
      <vt:lpstr>Les clients    les professionnels du droit et des chiffres </vt:lpstr>
      <vt:lpstr>Les clients                          les criminels </vt:lpstr>
      <vt:lpstr>Les clients                         les grands pays </vt:lpstr>
      <vt:lpstr>Partie IV: Mesures de luttes contre les paradis fiscaux</vt:lpstr>
      <vt:lpstr>Prise de conscience suite à la crise financière de 2008</vt:lpstr>
      <vt:lpstr>Le cas de la France</vt:lpstr>
      <vt:lpstr>Les principales mesures</vt:lpstr>
      <vt:lpstr>Les limites de ce système</vt:lpstr>
      <vt:lpstr>Partie V: les réactions des paradis fiscaux</vt:lpstr>
      <vt:lpstr>Risques encourus</vt:lpstr>
      <vt:lpstr>Exemple d’un pays sur la liste noire de l’OCDE</vt:lpstr>
      <vt:lpstr>Des améliorations suite aux pressions du G20 </vt:lpstr>
      <vt:lpstr>Des pays qui refusent la décision de l’OCDE</vt:lpstr>
      <vt:lpstr>Partie VI: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L’evasion Fiscale</dc:title>
  <dc:creator>Hind</dc:creator>
  <cp:lastModifiedBy>longin</cp:lastModifiedBy>
  <cp:revision>22</cp:revision>
  <dcterms:created xsi:type="dcterms:W3CDTF">2010-04-16T14:56:53Z</dcterms:created>
  <dcterms:modified xsi:type="dcterms:W3CDTF">2010-05-05T08:14:29Z</dcterms:modified>
</cp:coreProperties>
</file>